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7" r:id="rId3"/>
    <p:sldId id="260" r:id="rId4"/>
    <p:sldId id="258" r:id="rId5"/>
    <p:sldId id="292" r:id="rId6"/>
    <p:sldId id="293" r:id="rId7"/>
    <p:sldId id="259" r:id="rId8"/>
    <p:sldId id="297" r:id="rId9"/>
    <p:sldId id="278" r:id="rId10"/>
    <p:sldId id="277" r:id="rId11"/>
    <p:sldId id="279" r:id="rId12"/>
    <p:sldId id="280" r:id="rId13"/>
    <p:sldId id="262" r:id="rId14"/>
    <p:sldId id="263" r:id="rId15"/>
    <p:sldId id="294" r:id="rId16"/>
    <p:sldId id="264" r:id="rId17"/>
    <p:sldId id="295" r:id="rId18"/>
    <p:sldId id="265" r:id="rId19"/>
    <p:sldId id="266" r:id="rId20"/>
    <p:sldId id="296" r:id="rId21"/>
    <p:sldId id="302" r:id="rId22"/>
    <p:sldId id="267" r:id="rId23"/>
    <p:sldId id="269" r:id="rId24"/>
    <p:sldId id="301" r:id="rId25"/>
    <p:sldId id="271" r:id="rId26"/>
    <p:sldId id="298" r:id="rId27"/>
    <p:sldId id="300" r:id="rId28"/>
    <p:sldId id="272" r:id="rId29"/>
    <p:sldId id="273" r:id="rId30"/>
    <p:sldId id="275" r:id="rId31"/>
    <p:sldId id="299" r:id="rId32"/>
    <p:sldId id="261" r:id="rId33"/>
  </p:sldIdLst>
  <p:sldSz cx="12192000" cy="6858000"/>
  <p:notesSz cx="7023100" cy="9309100"/>
  <p:defaultTextStyle>
    <a:defPPr>
      <a:defRPr lang="en-US"/>
    </a:defPPr>
    <a:lvl1pPr algn="l" defTabSz="912813" rtl="0" fontAlgn="base">
      <a:spcBef>
        <a:spcPct val="0"/>
      </a:spcBef>
      <a:spcAft>
        <a:spcPct val="0"/>
      </a:spcAft>
      <a:defRPr sz="1900" kern="1200">
        <a:solidFill>
          <a:schemeClr val="tx1"/>
        </a:solidFill>
        <a:latin typeface="Verdana" pitchFamily="34" charset="0"/>
        <a:ea typeface="+mn-ea"/>
        <a:cs typeface="Arial" charset="0"/>
      </a:defRPr>
    </a:lvl1pPr>
    <a:lvl2pPr marL="455613" indent="1588" algn="l" defTabSz="912813" rtl="0" fontAlgn="base">
      <a:spcBef>
        <a:spcPct val="0"/>
      </a:spcBef>
      <a:spcAft>
        <a:spcPct val="0"/>
      </a:spcAft>
      <a:defRPr sz="1900" kern="1200">
        <a:solidFill>
          <a:schemeClr val="tx1"/>
        </a:solidFill>
        <a:latin typeface="Verdana" pitchFamily="34" charset="0"/>
        <a:ea typeface="+mn-ea"/>
        <a:cs typeface="Arial" charset="0"/>
      </a:defRPr>
    </a:lvl2pPr>
    <a:lvl3pPr marL="912813" indent="1588" algn="l" defTabSz="912813" rtl="0" fontAlgn="base">
      <a:spcBef>
        <a:spcPct val="0"/>
      </a:spcBef>
      <a:spcAft>
        <a:spcPct val="0"/>
      </a:spcAft>
      <a:defRPr sz="1900" kern="1200">
        <a:solidFill>
          <a:schemeClr val="tx1"/>
        </a:solidFill>
        <a:latin typeface="Verdana" pitchFamily="34" charset="0"/>
        <a:ea typeface="+mn-ea"/>
        <a:cs typeface="Arial" charset="0"/>
      </a:defRPr>
    </a:lvl3pPr>
    <a:lvl4pPr marL="1370013" indent="1588" algn="l" defTabSz="912813" rtl="0" fontAlgn="base">
      <a:spcBef>
        <a:spcPct val="0"/>
      </a:spcBef>
      <a:spcAft>
        <a:spcPct val="0"/>
      </a:spcAft>
      <a:defRPr sz="1900" kern="1200">
        <a:solidFill>
          <a:schemeClr val="tx1"/>
        </a:solidFill>
        <a:latin typeface="Verdana" pitchFamily="34" charset="0"/>
        <a:ea typeface="+mn-ea"/>
        <a:cs typeface="Arial" charset="0"/>
      </a:defRPr>
    </a:lvl4pPr>
    <a:lvl5pPr marL="1827213" indent="1588" algn="l" defTabSz="912813" rtl="0" fontAlgn="base">
      <a:spcBef>
        <a:spcPct val="0"/>
      </a:spcBef>
      <a:spcAft>
        <a:spcPct val="0"/>
      </a:spcAft>
      <a:defRPr sz="1900" kern="1200">
        <a:solidFill>
          <a:schemeClr val="tx1"/>
        </a:solidFill>
        <a:latin typeface="Verdana" pitchFamily="34" charset="0"/>
        <a:ea typeface="+mn-ea"/>
        <a:cs typeface="Arial" charset="0"/>
      </a:defRPr>
    </a:lvl5pPr>
    <a:lvl6pPr marL="2286000" algn="l" defTabSz="914400" rtl="0" eaLnBrk="1" latinLnBrk="0" hangingPunct="1">
      <a:defRPr sz="1900" kern="1200">
        <a:solidFill>
          <a:schemeClr val="tx1"/>
        </a:solidFill>
        <a:latin typeface="Verdana" pitchFamily="34" charset="0"/>
        <a:ea typeface="+mn-ea"/>
        <a:cs typeface="Arial" charset="0"/>
      </a:defRPr>
    </a:lvl6pPr>
    <a:lvl7pPr marL="2743200" algn="l" defTabSz="914400" rtl="0" eaLnBrk="1" latinLnBrk="0" hangingPunct="1">
      <a:defRPr sz="1900" kern="1200">
        <a:solidFill>
          <a:schemeClr val="tx1"/>
        </a:solidFill>
        <a:latin typeface="Verdana" pitchFamily="34" charset="0"/>
        <a:ea typeface="+mn-ea"/>
        <a:cs typeface="Arial" charset="0"/>
      </a:defRPr>
    </a:lvl7pPr>
    <a:lvl8pPr marL="3200400" algn="l" defTabSz="914400" rtl="0" eaLnBrk="1" latinLnBrk="0" hangingPunct="1">
      <a:defRPr sz="1900" kern="1200">
        <a:solidFill>
          <a:schemeClr val="tx1"/>
        </a:solidFill>
        <a:latin typeface="Verdana" pitchFamily="34" charset="0"/>
        <a:ea typeface="+mn-ea"/>
        <a:cs typeface="Arial" charset="0"/>
      </a:defRPr>
    </a:lvl8pPr>
    <a:lvl9pPr marL="3657600" algn="l" defTabSz="914400" rtl="0" eaLnBrk="1" latinLnBrk="0" hangingPunct="1">
      <a:defRPr sz="1900" kern="1200">
        <a:solidFill>
          <a:schemeClr val="tx1"/>
        </a:solidFill>
        <a:latin typeface="Verdana"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CEC"/>
    <a:srgbClr val="E7E7E7"/>
    <a:srgbClr val="F3F3F3"/>
    <a:srgbClr val="F7F7F7"/>
    <a:srgbClr val="BF2732"/>
    <a:srgbClr val="A305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75" autoAdjust="0"/>
  </p:normalViewPr>
  <p:slideViewPr>
    <p:cSldViewPr snapToGrid="0">
      <p:cViewPr varScale="1">
        <p:scale>
          <a:sx n="89" d="100"/>
          <a:sy n="89" d="100"/>
        </p:scale>
        <p:origin x="912" y="77"/>
      </p:cViewPr>
      <p:guideLst>
        <p:guide orient="horz" pos="2160"/>
        <p:guide pos="3840"/>
      </p:guideLst>
    </p:cSldViewPr>
  </p:slideViewPr>
  <p:notesTextViewPr>
    <p:cViewPr>
      <p:scale>
        <a:sx n="1" d="1"/>
        <a:sy n="1" d="1"/>
      </p:scale>
      <p:origin x="0" y="0"/>
    </p:cViewPr>
  </p:notesTextViewPr>
  <p:sorterViewPr>
    <p:cViewPr>
      <p:scale>
        <a:sx n="100" d="100"/>
        <a:sy n="100" d="100"/>
      </p:scale>
      <p:origin x="0" y="1494"/>
    </p:cViewPr>
  </p:sorterViewPr>
  <p:notesViewPr>
    <p:cSldViewPr snapToGrid="0">
      <p:cViewPr varScale="1">
        <p:scale>
          <a:sx n="84" d="100"/>
          <a:sy n="84" d="100"/>
        </p:scale>
        <p:origin x="-3126" y="-78"/>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27" tIns="45714" rIns="91427" bIns="45714" rtlCol="0"/>
          <a:lstStyle>
            <a:lvl1pPr algn="l" defTabSz="914377"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978275" y="0"/>
            <a:ext cx="3043238" cy="465138"/>
          </a:xfrm>
          <a:prstGeom prst="rect">
            <a:avLst/>
          </a:prstGeom>
        </p:spPr>
        <p:txBody>
          <a:bodyPr vert="horz" lIns="91427" tIns="45714" rIns="91427" bIns="45714" rtlCol="0"/>
          <a:lstStyle>
            <a:lvl1pPr algn="r" defTabSz="914377" fontAlgn="auto">
              <a:spcBef>
                <a:spcPts val="0"/>
              </a:spcBef>
              <a:spcAft>
                <a:spcPts val="0"/>
              </a:spcAft>
              <a:defRPr sz="1200" smtClean="0">
                <a:latin typeface="+mn-lt"/>
                <a:cs typeface="+mn-cs"/>
              </a:defRPr>
            </a:lvl1pPr>
          </a:lstStyle>
          <a:p>
            <a:pPr>
              <a:defRPr/>
            </a:pPr>
            <a:fld id="{174D1E11-6887-4AE8-88C7-A378E8E18E36}" type="datetimeFigureOut">
              <a:rPr lang="en-US"/>
              <a:pPr>
                <a:defRPr/>
              </a:pPr>
              <a:t>6/12/2016</a:t>
            </a:fld>
            <a:endParaRPr lang="en-US" dirty="0"/>
          </a:p>
        </p:txBody>
      </p:sp>
      <p:sp>
        <p:nvSpPr>
          <p:cNvPr id="4" name="Slide Image Placeholder 3"/>
          <p:cNvSpPr>
            <a:spLocks noGrp="1" noRot="1" noChangeAspect="1"/>
          </p:cNvSpPr>
          <p:nvPr>
            <p:ph type="sldImg" idx="2"/>
          </p:nvPr>
        </p:nvSpPr>
        <p:spPr>
          <a:xfrm>
            <a:off x="409575" y="698500"/>
            <a:ext cx="6205538" cy="3490913"/>
          </a:xfrm>
          <a:prstGeom prst="rect">
            <a:avLst/>
          </a:prstGeom>
          <a:noFill/>
          <a:ln w="12700">
            <a:solidFill>
              <a:prstClr val="black"/>
            </a:solidFill>
          </a:ln>
        </p:spPr>
        <p:txBody>
          <a:bodyPr vert="horz" lIns="91427" tIns="45714" rIns="91427" bIns="45714" rtlCol="0" anchor="ctr"/>
          <a:lstStyle/>
          <a:p>
            <a:pPr lvl="0"/>
            <a:endParaRPr lang="en-US" noProof="0" dirty="0"/>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1427" tIns="45714" rIns="91427" bIns="45714"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42375"/>
            <a:ext cx="3043238" cy="465138"/>
          </a:xfrm>
          <a:prstGeom prst="rect">
            <a:avLst/>
          </a:prstGeom>
        </p:spPr>
        <p:txBody>
          <a:bodyPr vert="horz" lIns="91427" tIns="45714" rIns="91427" bIns="45714" rtlCol="0" anchor="b"/>
          <a:lstStyle>
            <a:lvl1pPr algn="l" defTabSz="914377"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8275" y="8842375"/>
            <a:ext cx="3043238" cy="465138"/>
          </a:xfrm>
          <a:prstGeom prst="rect">
            <a:avLst/>
          </a:prstGeom>
        </p:spPr>
        <p:txBody>
          <a:bodyPr vert="horz" lIns="91427" tIns="45714" rIns="91427" bIns="45714" rtlCol="0" anchor="b"/>
          <a:lstStyle>
            <a:lvl1pPr algn="r" defTabSz="914377" fontAlgn="auto">
              <a:spcBef>
                <a:spcPts val="0"/>
              </a:spcBef>
              <a:spcAft>
                <a:spcPts val="0"/>
              </a:spcAft>
              <a:defRPr sz="1200" smtClean="0">
                <a:latin typeface="+mn-lt"/>
                <a:cs typeface="+mn-cs"/>
              </a:defRPr>
            </a:lvl1pPr>
          </a:lstStyle>
          <a:p>
            <a:pPr>
              <a:defRPr/>
            </a:pPr>
            <a:fld id="{B259AD30-B859-4B21-B518-7BB889AD4489}" type="slidenum">
              <a:rPr lang="en-US"/>
              <a:pPr>
                <a:defRPr/>
              </a:pPr>
              <a:t>‹#›</a:t>
            </a:fld>
            <a:endParaRPr lang="en-US" dirty="0"/>
          </a:p>
        </p:txBody>
      </p:sp>
    </p:spTree>
    <p:extLst>
      <p:ext uri="{BB962C8B-B14F-4D97-AF65-F5344CB8AC3E}">
        <p14:creationId xmlns:p14="http://schemas.microsoft.com/office/powerpoint/2010/main" val="694135299"/>
      </p:ext>
    </p:extLst>
  </p:cSld>
  <p:clrMap bg1="lt1" tx1="dk1" bg2="lt2" tx2="dk2" accent1="accent1" accent2="accent2" accent3="accent3" accent4="accent4" accent5="accent5" accent6="accent6" hlink="hlink" folHlink="folHlink"/>
  <p:notesStyle>
    <a:lvl1pPr algn="l" defTabSz="912813" rtl="0" fontAlgn="base">
      <a:spcBef>
        <a:spcPct val="30000"/>
      </a:spcBef>
      <a:spcAft>
        <a:spcPct val="0"/>
      </a:spcAft>
      <a:defRPr sz="1200" kern="1200">
        <a:solidFill>
          <a:schemeClr val="tx1"/>
        </a:solidFill>
        <a:latin typeface="+mn-lt"/>
        <a:ea typeface="+mn-ea"/>
        <a:cs typeface="+mn-cs"/>
      </a:defRPr>
    </a:lvl1pPr>
    <a:lvl2pPr marL="455613" algn="l" defTabSz="912813" rtl="0" fontAlgn="base">
      <a:spcBef>
        <a:spcPct val="30000"/>
      </a:spcBef>
      <a:spcAft>
        <a:spcPct val="0"/>
      </a:spcAft>
      <a:defRPr sz="1200" kern="1200">
        <a:solidFill>
          <a:schemeClr val="tx1"/>
        </a:solidFill>
        <a:latin typeface="+mn-lt"/>
        <a:ea typeface="+mn-ea"/>
        <a:cs typeface="+mn-cs"/>
      </a:defRPr>
    </a:lvl2pPr>
    <a:lvl3pPr marL="912813" algn="l" defTabSz="912813" rtl="0" fontAlgn="base">
      <a:spcBef>
        <a:spcPct val="30000"/>
      </a:spcBef>
      <a:spcAft>
        <a:spcPct val="0"/>
      </a:spcAft>
      <a:defRPr sz="1200" kern="1200">
        <a:solidFill>
          <a:schemeClr val="tx1"/>
        </a:solidFill>
        <a:latin typeface="+mn-lt"/>
        <a:ea typeface="+mn-ea"/>
        <a:cs typeface="+mn-cs"/>
      </a:defRPr>
    </a:lvl3pPr>
    <a:lvl4pPr marL="1370013" algn="l" defTabSz="912813" rtl="0" fontAlgn="base">
      <a:spcBef>
        <a:spcPct val="30000"/>
      </a:spcBef>
      <a:spcAft>
        <a:spcPct val="0"/>
      </a:spcAft>
      <a:defRPr sz="1200" kern="1200">
        <a:solidFill>
          <a:schemeClr val="tx1"/>
        </a:solidFill>
        <a:latin typeface="+mn-lt"/>
        <a:ea typeface="+mn-ea"/>
        <a:cs typeface="+mn-cs"/>
      </a:defRPr>
    </a:lvl4pPr>
    <a:lvl5pPr marL="1827213" algn="l" defTabSz="912813" rtl="0" fontAlgn="base">
      <a:spcBef>
        <a:spcPct val="30000"/>
      </a:spcBef>
      <a:spcAft>
        <a:spcPct val="0"/>
      </a:spcAft>
      <a:defRPr sz="1200" kern="1200">
        <a:solidFill>
          <a:schemeClr val="tx1"/>
        </a:solidFill>
        <a:latin typeface="+mn-lt"/>
        <a:ea typeface="+mn-ea"/>
        <a:cs typeface="+mn-cs"/>
      </a:defRPr>
    </a:lvl5pPr>
    <a:lvl6pPr marL="2285943" algn="l" defTabSz="914377" rtl="0" eaLnBrk="1" latinLnBrk="0" hangingPunct="1">
      <a:defRPr sz="1200" kern="1200">
        <a:solidFill>
          <a:schemeClr val="tx1"/>
        </a:solidFill>
        <a:latin typeface="+mn-lt"/>
        <a:ea typeface="+mn-ea"/>
        <a:cs typeface="+mn-cs"/>
      </a:defRPr>
    </a:lvl6pPr>
    <a:lvl7pPr marL="2743131" algn="l" defTabSz="914377" rtl="0" eaLnBrk="1" latinLnBrk="0" hangingPunct="1">
      <a:defRPr sz="1200" kern="1200">
        <a:solidFill>
          <a:schemeClr val="tx1"/>
        </a:solidFill>
        <a:latin typeface="+mn-lt"/>
        <a:ea typeface="+mn-ea"/>
        <a:cs typeface="+mn-cs"/>
      </a:defRPr>
    </a:lvl7pPr>
    <a:lvl8pPr marL="3200320" algn="l" defTabSz="914377" rtl="0" eaLnBrk="1" latinLnBrk="0" hangingPunct="1">
      <a:defRPr sz="1200" kern="1200">
        <a:solidFill>
          <a:schemeClr val="tx1"/>
        </a:solidFill>
        <a:latin typeface="+mn-lt"/>
        <a:ea typeface="+mn-ea"/>
        <a:cs typeface="+mn-cs"/>
      </a:defRPr>
    </a:lvl8pPr>
    <a:lvl9pPr marL="3657509" algn="l" defTabSz="91437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137BE596-379B-4C51-85BA-3FFCBEE8AE93}" type="slidenum">
              <a:rPr lang="en-US"/>
              <a:pPr defTabSz="912813" fontAlgn="base">
                <a:spcBef>
                  <a:spcPct val="0"/>
                </a:spcBef>
                <a:spcAft>
                  <a:spcPct val="0"/>
                </a:spcAft>
              </a:pPr>
              <a:t>7</a:t>
            </a:fld>
            <a:endParaRPr lang="en-US"/>
          </a:p>
        </p:txBody>
      </p:sp>
    </p:spTree>
    <p:extLst>
      <p:ext uri="{BB962C8B-B14F-4D97-AF65-F5344CB8AC3E}">
        <p14:creationId xmlns:p14="http://schemas.microsoft.com/office/powerpoint/2010/main" val="1824643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ounded Rectangle 3"/>
          <p:cNvSpPr/>
          <p:nvPr/>
        </p:nvSpPr>
        <p:spPr>
          <a:xfrm>
            <a:off x="406400" y="328613"/>
            <a:ext cx="11376025"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91438" tIns="45719" rIns="91438" bIns="45719" anchor="ctr"/>
          <a:lstStyle>
            <a:extLst/>
          </a:lstStyle>
          <a:p>
            <a:pPr algn="ctr" defTabSz="914377" fontAlgn="auto">
              <a:spcBef>
                <a:spcPts val="0"/>
              </a:spcBef>
              <a:spcAft>
                <a:spcPts val="0"/>
              </a:spcAft>
              <a:defRPr/>
            </a:pPr>
            <a:endParaRPr lang="en-US" dirty="0"/>
          </a:p>
        </p:txBody>
      </p:sp>
      <p:sp>
        <p:nvSpPr>
          <p:cNvPr id="6" name="Rounded Rectangle 5"/>
          <p:cNvSpPr/>
          <p:nvPr/>
        </p:nvSpPr>
        <p:spPr>
          <a:xfrm>
            <a:off x="558132" y="434163"/>
            <a:ext cx="11075745"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1438" tIns="45719" rIns="91438" bIns="45719" anchor="ctr"/>
          <a:lstStyle>
            <a:extLst/>
          </a:lstStyle>
          <a:p>
            <a:pPr algn="ctr" defTabSz="914377" fontAlgn="auto">
              <a:spcBef>
                <a:spcPts val="0"/>
              </a:spcBef>
              <a:spcAft>
                <a:spcPts val="0"/>
              </a:spcAft>
              <a:defRPr/>
            </a:pPr>
            <a:endParaRPr lang="en-US" dirty="0"/>
          </a:p>
        </p:txBody>
      </p:sp>
      <p:sp>
        <p:nvSpPr>
          <p:cNvPr id="5" name="Title 4"/>
          <p:cNvSpPr>
            <a:spLocks noGrp="1"/>
          </p:cNvSpPr>
          <p:nvPr>
            <p:ph type="ctrTitle"/>
          </p:nvPr>
        </p:nvSpPr>
        <p:spPr>
          <a:xfrm>
            <a:off x="963168" y="1820207"/>
            <a:ext cx="10363200" cy="1828800"/>
          </a:xfrm>
        </p:spPr>
        <p:txBody>
          <a:bodyPr lIns="45719" rIns="45719"/>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en-US" smtClean="0"/>
              <a:t>Click to edit Master title style</a:t>
            </a:r>
            <a:endParaRPr lang="en-US"/>
          </a:p>
        </p:txBody>
      </p:sp>
      <p:sp>
        <p:nvSpPr>
          <p:cNvPr id="20" name="Subtitle 19"/>
          <p:cNvSpPr>
            <a:spLocks noGrp="1"/>
          </p:cNvSpPr>
          <p:nvPr>
            <p:ph type="subTitle" idx="1"/>
          </p:nvPr>
        </p:nvSpPr>
        <p:spPr>
          <a:xfrm>
            <a:off x="963168" y="3685032"/>
            <a:ext cx="10363200" cy="914400"/>
          </a:xfrm>
        </p:spPr>
        <p:txBody>
          <a:bodyPr tIns="0"/>
          <a:lstStyle>
            <a:lvl1pPr marL="36575" indent="0" algn="r">
              <a:spcBef>
                <a:spcPts val="0"/>
              </a:spcBef>
              <a:buNone/>
              <a:defRPr sz="2000">
                <a:solidFill>
                  <a:schemeClr val="bg2">
                    <a:shade val="25000"/>
                  </a:schemeClr>
                </a:solidFill>
              </a:defRPr>
            </a:lvl1pPr>
            <a:lvl2pPr marL="457189" indent="0" algn="ctr">
              <a:buNone/>
            </a:lvl2pPr>
            <a:lvl3pPr marL="914377" indent="0" algn="ctr">
              <a:buNone/>
            </a:lvl3pPr>
            <a:lvl4pPr marL="1371566" indent="0" algn="ctr">
              <a:buNone/>
            </a:lvl4pPr>
            <a:lvl5pPr marL="1828754" indent="0" algn="ctr">
              <a:buNone/>
            </a:lvl5pPr>
            <a:lvl6pPr marL="2285943" indent="0" algn="ctr">
              <a:buNone/>
            </a:lvl6pPr>
            <a:lvl7pPr marL="2743131" indent="0" algn="ctr">
              <a:buNone/>
            </a:lvl7pPr>
            <a:lvl8pPr marL="3200320" indent="0" algn="ctr">
              <a:buNone/>
            </a:lvl8pPr>
            <a:lvl9pPr marL="3657509" indent="0" algn="ctr">
              <a:buNone/>
            </a:lvl9pPr>
            <a:extLst/>
          </a:lstStyle>
          <a:p>
            <a:r>
              <a:rPr lang="en-US" smtClean="0"/>
              <a:t>Click to edit Master subtitle style</a:t>
            </a:r>
            <a:endParaRPr lang="en-US"/>
          </a:p>
        </p:txBody>
      </p:sp>
      <p:sp>
        <p:nvSpPr>
          <p:cNvPr id="7" name="Date Placeholder 18"/>
          <p:cNvSpPr>
            <a:spLocks noGrp="1"/>
          </p:cNvSpPr>
          <p:nvPr>
            <p:ph type="dt" sz="half" idx="10"/>
          </p:nvPr>
        </p:nvSpPr>
        <p:spPr/>
        <p:txBody>
          <a:bodyPr/>
          <a:lstStyle>
            <a:lvl1pPr>
              <a:defRPr/>
            </a:lvl1pPr>
            <a:extLst/>
          </a:lstStyle>
          <a:p>
            <a:pPr>
              <a:defRPr/>
            </a:pPr>
            <a:fld id="{8D71ADB2-8ADF-47F2-BDCF-C49CD20777D5}" type="datetimeFigureOut">
              <a:rPr lang="en-US"/>
              <a:pPr>
                <a:defRPr/>
              </a:pPr>
              <a:t>6/12/2016</a:t>
            </a:fld>
            <a:endParaRPr lang="en-US" dirty="0"/>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10"/>
          <p:cNvSpPr>
            <a:spLocks noGrp="1"/>
          </p:cNvSpPr>
          <p:nvPr>
            <p:ph type="sldNum" sz="quarter" idx="12"/>
          </p:nvPr>
        </p:nvSpPr>
        <p:spPr/>
        <p:txBody>
          <a:bodyPr/>
          <a:lstStyle>
            <a:lvl1pPr>
              <a:defRPr/>
            </a:lvl1pPr>
            <a:extLst/>
          </a:lstStyle>
          <a:p>
            <a:pPr>
              <a:defRPr/>
            </a:pPr>
            <a:fld id="{D92AC74F-C2A1-4305-8629-AFCA0F284E1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70560" y="4983480"/>
            <a:ext cx="10911840" cy="1051560"/>
          </a:xfrm>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670560" y="530352"/>
            <a:ext cx="10911840" cy="418795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BF02C5B5-0F0A-471B-AF96-66F79A6CEDBA}" type="datetimeFigureOut">
              <a:rPr lang="en-US"/>
              <a:pPr>
                <a:defRPr/>
              </a:pPr>
              <a:t>6/12/2016</a:t>
            </a:fld>
            <a:endParaRPr lang="en-US" dirty="0"/>
          </a:p>
        </p:txBody>
      </p:sp>
      <p:sp>
        <p:nvSpPr>
          <p:cNvPr id="5" name="Footer Placeholder 1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D0AC979E-C00E-4F1D-B128-978E8029E6C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9"/>
            <a:ext cx="2641600" cy="5257799"/>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711200" y="533406"/>
            <a:ext cx="7924800" cy="525780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A0D73307-79FD-4CAF-BBDA-1117A4DEF708}" type="datetimeFigureOut">
              <a:rPr lang="en-US"/>
              <a:pPr>
                <a:defRPr/>
              </a:pPr>
              <a:t>6/12/2016</a:t>
            </a:fld>
            <a:endParaRPr lang="en-US" dirty="0"/>
          </a:p>
        </p:txBody>
      </p:sp>
      <p:sp>
        <p:nvSpPr>
          <p:cNvPr id="5" name="Footer Placeholder 1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0B2A2A26-ED89-465D-A156-C4AF2C063309}"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0560" y="4983480"/>
            <a:ext cx="10911840" cy="1051560"/>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a:xfrm>
            <a:off x="670560" y="530352"/>
            <a:ext cx="10911840" cy="4187952"/>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739973F0-E0D0-40C6-8E70-4D1A9C7B7D6C}" type="datetimeFigureOut">
              <a:rPr lang="en-US"/>
              <a:pPr>
                <a:defRPr/>
              </a:pPr>
              <a:t>6/12/2016</a:t>
            </a:fld>
            <a:endParaRPr lang="en-US" dirty="0"/>
          </a:p>
        </p:txBody>
      </p:sp>
      <p:sp>
        <p:nvSpPr>
          <p:cNvPr id="5" name="Footer Placeholder 1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AB05F0CE-D8EC-46F0-A288-563A18A684A2}"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ounded Rectangle 3"/>
          <p:cNvSpPr/>
          <p:nvPr/>
        </p:nvSpPr>
        <p:spPr>
          <a:xfrm>
            <a:off x="406400" y="328613"/>
            <a:ext cx="11376025"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91438" tIns="45719" rIns="91438" bIns="45719" anchor="ctr"/>
          <a:lstStyle>
            <a:extLst/>
          </a:lstStyle>
          <a:p>
            <a:pPr algn="ctr" defTabSz="914377" fontAlgn="auto">
              <a:spcBef>
                <a:spcPts val="0"/>
              </a:spcBef>
              <a:spcAft>
                <a:spcPts val="0"/>
              </a:spcAft>
              <a:defRPr/>
            </a:pPr>
            <a:endParaRPr lang="en-US" dirty="0"/>
          </a:p>
        </p:txBody>
      </p:sp>
      <p:sp>
        <p:nvSpPr>
          <p:cNvPr id="5" name="Rounded Rectangle 4"/>
          <p:cNvSpPr/>
          <p:nvPr/>
        </p:nvSpPr>
        <p:spPr>
          <a:xfrm>
            <a:off x="558132" y="434166"/>
            <a:ext cx="11075745"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1438" tIns="45719" rIns="91438" bIns="45719" anchor="ctr"/>
          <a:lstStyle>
            <a:extLst/>
          </a:lstStyle>
          <a:p>
            <a:pPr algn="ctr" defTabSz="914377" fontAlgn="auto">
              <a:spcBef>
                <a:spcPts val="0"/>
              </a:spcBef>
              <a:spcAft>
                <a:spcPts val="0"/>
              </a:spcAft>
              <a:defRPr/>
            </a:pPr>
            <a:endParaRPr lang="en-US" dirty="0"/>
          </a:p>
        </p:txBody>
      </p:sp>
      <p:sp>
        <p:nvSpPr>
          <p:cNvPr id="2" name="Title 1"/>
          <p:cNvSpPr>
            <a:spLocks noGrp="1"/>
          </p:cNvSpPr>
          <p:nvPr>
            <p:ph type="title"/>
          </p:nvPr>
        </p:nvSpPr>
        <p:spPr>
          <a:xfrm>
            <a:off x="624459" y="4928616"/>
            <a:ext cx="10911840" cy="676656"/>
          </a:xfrm>
        </p:spPr>
        <p:txBody>
          <a:bodyPr bIns="0"/>
          <a:lstStyle>
            <a:lvl1pPr algn="l">
              <a:buNone/>
              <a:defRPr sz="3600" b="0" cap="none" baseline="0">
                <a:solidFill>
                  <a:schemeClr val="bg2">
                    <a:shade val="25000"/>
                  </a:schemeClr>
                </a:solidFill>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624459" y="5624484"/>
            <a:ext cx="10911840" cy="420624"/>
          </a:xfrm>
        </p:spPr>
        <p:txBody>
          <a:bodyPr lIns="118869" tIns="0"/>
          <a:lstStyle>
            <a:lvl1pPr marL="0" marR="36575" indent="0" algn="l">
              <a:spcBef>
                <a:spcPts val="0"/>
              </a:spcBef>
              <a:spcAft>
                <a:spcPts val="0"/>
              </a:spcAft>
              <a:buNone/>
              <a:defRPr sz="1900" b="0">
                <a:solidFill>
                  <a:schemeClr val="accent1">
                    <a:shade val="50000"/>
                    <a:satMod val="110000"/>
                  </a:schemeClr>
                </a:solidFill>
                <a:effectLst/>
              </a:defRPr>
            </a:lvl1pPr>
            <a:lvl2pPr>
              <a:buNone/>
              <a:defRPr sz="1900">
                <a:solidFill>
                  <a:schemeClr val="tx1">
                    <a:tint val="75000"/>
                  </a:schemeClr>
                </a:solidFill>
              </a:defRPr>
            </a:lvl2pPr>
            <a:lvl3pPr>
              <a:buNone/>
              <a:defRPr sz="1600">
                <a:solidFill>
                  <a:schemeClr val="tx1">
                    <a:tint val="75000"/>
                  </a:schemeClr>
                </a:solidFill>
              </a:defRPr>
            </a:lvl3pPr>
            <a:lvl4pPr>
              <a:buNone/>
              <a:defRPr sz="1500">
                <a:solidFill>
                  <a:schemeClr val="tx1">
                    <a:tint val="75000"/>
                  </a:schemeClr>
                </a:solidFill>
              </a:defRPr>
            </a:lvl4pPr>
            <a:lvl5pPr>
              <a:buNone/>
              <a:defRPr sz="15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E37BFBCB-C34E-4916-8F8B-CAD2C958819A}" type="datetimeFigureOut">
              <a:rPr lang="en-US"/>
              <a:pPr>
                <a:defRPr/>
              </a:pPr>
              <a:t>6/12/2016</a:t>
            </a:fld>
            <a:endParaRPr lang="en-US" dirty="0"/>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BBACF144-D359-4F37-A208-A295E3E7EC92}"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685803" y="530352"/>
            <a:ext cx="5242560" cy="4389120"/>
          </a:xfrm>
        </p:spPr>
        <p:txBody>
          <a:bodyPr/>
          <a:lstStyle>
            <a:lvl1pPr>
              <a:defRPr sz="2700"/>
            </a:lvl1pPr>
            <a:lvl2pPr>
              <a:defRPr sz="2300"/>
            </a:lvl2pPr>
            <a:lvl3pPr>
              <a:defRPr sz="2000"/>
            </a:lvl3pPr>
            <a:lvl4pPr>
              <a:defRPr sz="1900"/>
            </a:lvl4pPr>
            <a:lvl5pPr>
              <a:defRPr sz="19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340480" y="530352"/>
            <a:ext cx="5242560" cy="4389120"/>
          </a:xfrm>
        </p:spPr>
        <p:txBody>
          <a:bodyPr/>
          <a:lstStyle>
            <a:lvl1pPr>
              <a:defRPr sz="2700"/>
            </a:lvl1pPr>
            <a:lvl2pPr>
              <a:defRPr sz="2300"/>
            </a:lvl2pPr>
            <a:lvl3pPr>
              <a:defRPr sz="2000"/>
            </a:lvl3pPr>
            <a:lvl4pPr>
              <a:defRPr sz="1900"/>
            </a:lvl4pPr>
            <a:lvl5pPr>
              <a:defRPr sz="19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fld id="{F192DC13-5E01-4004-B28A-B4EFA8705C6C}" type="datetimeFigureOut">
              <a:rPr lang="en-US"/>
              <a:pPr>
                <a:defRPr/>
              </a:pPr>
              <a:t>6/12/2016</a:t>
            </a:fld>
            <a:endParaRPr lang="en-US" dirty="0"/>
          </a:p>
        </p:txBody>
      </p:sp>
      <p:sp>
        <p:nvSpPr>
          <p:cNvPr id="6" name="Footer Placeholder 1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F9181A6F-ECCB-48E0-85B9-A3202F18F95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70560" y="4983480"/>
            <a:ext cx="10911840" cy="1051560"/>
          </a:xfrm>
        </p:spPr>
        <p:txBody>
          <a:bodyPr/>
          <a:lstStyle>
            <a:lvl1pPr>
              <a:defRPr b="1"/>
            </a:lvl1pPr>
            <a:extLst/>
          </a:lstStyle>
          <a:p>
            <a:r>
              <a:rPr lang="en-US" smtClean="0"/>
              <a:t>Click to edit Master title style</a:t>
            </a:r>
            <a:endParaRPr lang="en-US"/>
          </a:p>
        </p:txBody>
      </p:sp>
      <p:sp>
        <p:nvSpPr>
          <p:cNvPr id="3" name="Text Placeholder 2"/>
          <p:cNvSpPr>
            <a:spLocks noGrp="1"/>
          </p:cNvSpPr>
          <p:nvPr>
            <p:ph type="body" idx="1"/>
          </p:nvPr>
        </p:nvSpPr>
        <p:spPr>
          <a:xfrm>
            <a:off x="809632" y="579437"/>
            <a:ext cx="5242560" cy="792163"/>
          </a:xfrm>
        </p:spPr>
        <p:txBody>
          <a:bodyPr lIns="146300" anchor="ctr"/>
          <a:lstStyle>
            <a:lvl1pPr marL="0" indent="0" algn="l">
              <a:buNone/>
              <a:defRPr sz="2400" b="1">
                <a:solidFill>
                  <a:schemeClr val="tx1"/>
                </a:solidFill>
              </a:defRPr>
            </a:lvl1pPr>
            <a:lvl2pPr>
              <a:buNone/>
              <a:defRPr sz="2000" b="1"/>
            </a:lvl2pPr>
            <a:lvl3pPr>
              <a:buNone/>
              <a:defRPr sz="19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6202892" y="579437"/>
            <a:ext cx="5242560" cy="792163"/>
          </a:xfrm>
        </p:spPr>
        <p:txBody>
          <a:bodyPr lIns="137157" anchor="ctr"/>
          <a:lstStyle>
            <a:lvl1pPr marL="0" indent="0" algn="l">
              <a:buNone/>
              <a:defRPr sz="2400" b="1">
                <a:solidFill>
                  <a:schemeClr val="tx1"/>
                </a:solidFill>
              </a:defRPr>
            </a:lvl1pPr>
            <a:lvl2pPr>
              <a:buNone/>
              <a:defRPr sz="2000" b="1"/>
            </a:lvl2pPr>
            <a:lvl3pPr>
              <a:buNone/>
              <a:defRPr sz="19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809632" y="1447800"/>
            <a:ext cx="5242560" cy="3489960"/>
          </a:xfrm>
        </p:spPr>
        <p:txBody>
          <a:bodyPr/>
          <a:lstStyle>
            <a:lvl1pPr algn="l">
              <a:defRPr sz="2400"/>
            </a:lvl1pPr>
            <a:lvl2pPr algn="l">
              <a:defRPr sz="2000"/>
            </a:lvl2pPr>
            <a:lvl3pPr algn="l">
              <a:defRPr sz="19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202892" y="1447800"/>
            <a:ext cx="5242560" cy="3489960"/>
          </a:xfrm>
        </p:spPr>
        <p:txBody>
          <a:bodyPr/>
          <a:lstStyle>
            <a:lvl1pPr algn="l">
              <a:defRPr sz="2400"/>
            </a:lvl1pPr>
            <a:lvl2pPr algn="l">
              <a:defRPr sz="2000"/>
            </a:lvl2pPr>
            <a:lvl3pPr algn="l">
              <a:defRPr sz="19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4"/>
          <p:cNvSpPr>
            <a:spLocks noGrp="1"/>
          </p:cNvSpPr>
          <p:nvPr>
            <p:ph type="dt" sz="half" idx="10"/>
          </p:nvPr>
        </p:nvSpPr>
        <p:spPr/>
        <p:txBody>
          <a:bodyPr/>
          <a:lstStyle>
            <a:lvl1pPr>
              <a:defRPr/>
            </a:lvl1pPr>
          </a:lstStyle>
          <a:p>
            <a:pPr>
              <a:defRPr/>
            </a:pPr>
            <a:fld id="{7CCCF986-37D4-46A3-92C8-B3E63D8726CC}" type="datetimeFigureOut">
              <a:rPr lang="en-US"/>
              <a:pPr>
                <a:defRPr/>
              </a:pPr>
              <a:t>6/12/2016</a:t>
            </a:fld>
            <a:endParaRPr lang="en-US" dirty="0"/>
          </a:p>
        </p:txBody>
      </p:sp>
      <p:sp>
        <p:nvSpPr>
          <p:cNvPr id="8" name="Footer Placeholder 17"/>
          <p:cNvSpPr>
            <a:spLocks noGrp="1"/>
          </p:cNvSpPr>
          <p:nvPr>
            <p:ph type="ftr" sz="quarter" idx="11"/>
          </p:nvPr>
        </p:nvSpPr>
        <p:spPr/>
        <p:txBody>
          <a:bodyPr/>
          <a:lstStyle>
            <a:lvl1pPr>
              <a:defRPr/>
            </a:lvl1pPr>
          </a:lstStyle>
          <a:p>
            <a:pPr>
              <a:defRPr/>
            </a:pPr>
            <a:endParaRPr lang="en-US"/>
          </a:p>
        </p:txBody>
      </p:sp>
      <p:sp>
        <p:nvSpPr>
          <p:cNvPr id="9" name="Slide Number Placeholder 4"/>
          <p:cNvSpPr>
            <a:spLocks noGrp="1"/>
          </p:cNvSpPr>
          <p:nvPr>
            <p:ph type="sldNum" sz="quarter" idx="12"/>
          </p:nvPr>
        </p:nvSpPr>
        <p:spPr/>
        <p:txBody>
          <a:bodyPr/>
          <a:lstStyle>
            <a:lvl1pPr>
              <a:defRPr/>
            </a:lvl1pPr>
          </a:lstStyle>
          <a:p>
            <a:pPr>
              <a:defRPr/>
            </a:pPr>
            <a:fld id="{083629F9-AA3A-44F8-8C80-6A2D56568C8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24"/>
          <p:cNvSpPr>
            <a:spLocks noGrp="1"/>
          </p:cNvSpPr>
          <p:nvPr>
            <p:ph type="dt" sz="half" idx="10"/>
          </p:nvPr>
        </p:nvSpPr>
        <p:spPr/>
        <p:txBody>
          <a:bodyPr/>
          <a:lstStyle>
            <a:lvl1pPr>
              <a:defRPr/>
            </a:lvl1pPr>
          </a:lstStyle>
          <a:p>
            <a:pPr>
              <a:defRPr/>
            </a:pPr>
            <a:fld id="{9000427B-285D-459F-80E2-44B13BD5A732}" type="datetimeFigureOut">
              <a:rPr lang="en-US"/>
              <a:pPr>
                <a:defRPr/>
              </a:pPr>
              <a:t>6/12/2016</a:t>
            </a:fld>
            <a:endParaRPr lang="en-US" dirty="0"/>
          </a:p>
        </p:txBody>
      </p:sp>
      <p:sp>
        <p:nvSpPr>
          <p:cNvPr id="4" name="Footer Placeholder 1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920E8D28-E3F4-4168-92F9-7649F84E41F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ounded Rectangle 1"/>
          <p:cNvSpPr/>
          <p:nvPr/>
        </p:nvSpPr>
        <p:spPr>
          <a:xfrm>
            <a:off x="406400" y="328613"/>
            <a:ext cx="11376025"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91438" tIns="45719" rIns="91438" bIns="45719" anchor="ctr"/>
          <a:lstStyle>
            <a:extLst/>
          </a:lstStyle>
          <a:p>
            <a:pPr algn="ctr" defTabSz="914377" fontAlgn="auto">
              <a:spcBef>
                <a:spcPts val="0"/>
              </a:spcBef>
              <a:spcAft>
                <a:spcPts val="0"/>
              </a:spcAft>
              <a:defRPr/>
            </a:pPr>
            <a:endParaRPr lang="en-US" dirty="0"/>
          </a:p>
        </p:txBody>
      </p:sp>
      <p:sp>
        <p:nvSpPr>
          <p:cNvPr id="3" name="Date Placeholder 1"/>
          <p:cNvSpPr>
            <a:spLocks noGrp="1"/>
          </p:cNvSpPr>
          <p:nvPr>
            <p:ph type="dt" sz="half" idx="10"/>
          </p:nvPr>
        </p:nvSpPr>
        <p:spPr/>
        <p:txBody>
          <a:bodyPr/>
          <a:lstStyle>
            <a:lvl1pPr>
              <a:defRPr/>
            </a:lvl1pPr>
            <a:extLst/>
          </a:lstStyle>
          <a:p>
            <a:pPr>
              <a:defRPr/>
            </a:pPr>
            <a:fld id="{B11AED07-2074-4636-921B-59F7AB379447}" type="datetimeFigureOut">
              <a:rPr lang="en-US"/>
              <a:pPr>
                <a:defRPr/>
              </a:pPr>
              <a:t>6/12/2016</a:t>
            </a:fld>
            <a:endParaRPr lang="en-US" dirty="0"/>
          </a:p>
        </p:txBody>
      </p:sp>
      <p:sp>
        <p:nvSpPr>
          <p:cNvPr id="4" name="Footer Placeholder 2"/>
          <p:cNvSpPr>
            <a:spLocks noGrp="1"/>
          </p:cNvSpPr>
          <p:nvPr>
            <p:ph type="ftr" sz="quarter" idx="11"/>
          </p:nvPr>
        </p:nvSpPr>
        <p:spPr/>
        <p:txBody>
          <a:bodyPr/>
          <a:lstStyle>
            <a:lvl1pPr>
              <a:defRPr/>
            </a:lvl1pPr>
            <a:extLst/>
          </a:lstStyle>
          <a:p>
            <a:pPr>
              <a:defRPr/>
            </a:pPr>
            <a:endParaRPr lang="en-US"/>
          </a:p>
        </p:txBody>
      </p:sp>
      <p:sp>
        <p:nvSpPr>
          <p:cNvPr id="5" name="Slide Number Placeholder 3"/>
          <p:cNvSpPr>
            <a:spLocks noGrp="1"/>
          </p:cNvSpPr>
          <p:nvPr>
            <p:ph type="sldNum" sz="quarter" idx="12"/>
          </p:nvPr>
        </p:nvSpPr>
        <p:spPr/>
        <p:txBody>
          <a:bodyPr/>
          <a:lstStyle>
            <a:lvl1pPr>
              <a:defRPr/>
            </a:lvl1pPr>
            <a:extLst/>
          </a:lstStyle>
          <a:p>
            <a:pPr>
              <a:defRPr/>
            </a:pPr>
            <a:fld id="{64E988B1-4704-4721-85FD-BB1BC076659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85045" y="533400"/>
            <a:ext cx="3962400" cy="914400"/>
          </a:xfrm>
        </p:spPr>
        <p:txBody>
          <a:bodyPr/>
          <a:lstStyle>
            <a:lvl1pPr algn="l">
              <a:buNone/>
              <a:defRPr sz="2300" b="1">
                <a:solidFill>
                  <a:schemeClr val="accent1"/>
                </a:solidFill>
              </a:defRPr>
            </a:lvl1pPr>
            <a:extLst/>
          </a:lstStyle>
          <a:p>
            <a:r>
              <a:rPr lang="en-US" smtClean="0"/>
              <a:t>Click to edit Master title style</a:t>
            </a:r>
            <a:endParaRPr lang="en-US"/>
          </a:p>
        </p:txBody>
      </p:sp>
      <p:sp>
        <p:nvSpPr>
          <p:cNvPr id="3" name="Text Placeholder 2"/>
          <p:cNvSpPr>
            <a:spLocks noGrp="1"/>
          </p:cNvSpPr>
          <p:nvPr>
            <p:ph type="body" idx="2"/>
          </p:nvPr>
        </p:nvSpPr>
        <p:spPr>
          <a:xfrm>
            <a:off x="7385129" y="1447803"/>
            <a:ext cx="3962400" cy="4206112"/>
          </a:xfrm>
        </p:spPr>
        <p:txBody>
          <a:bodyPr lIns="91438"/>
          <a:lstStyle>
            <a:lvl1pPr marL="18288" marR="18288" indent="0">
              <a:spcBef>
                <a:spcPts val="0"/>
              </a:spcBef>
              <a:buNone/>
              <a:defRPr sz="1500">
                <a:solidFill>
                  <a:schemeClr val="tx1"/>
                </a:solidFill>
              </a:defRPr>
            </a:lvl1pPr>
            <a:lvl2pPr>
              <a:buNone/>
              <a:defRPr sz="1200">
                <a:solidFill>
                  <a:schemeClr val="tx1"/>
                </a:solidFill>
              </a:defRPr>
            </a:lvl2pPr>
            <a:lvl3pPr>
              <a:buNone/>
              <a:defRPr sz="11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1"/>
          </p:nvPr>
        </p:nvSpPr>
        <p:spPr>
          <a:xfrm>
            <a:off x="1015163" y="930144"/>
            <a:ext cx="6168212" cy="4724403"/>
          </a:xfrm>
        </p:spPr>
        <p:txBody>
          <a:bodyPr/>
          <a:lstStyle>
            <a:lvl1pPr>
              <a:defRPr sz="2800">
                <a:solidFill>
                  <a:schemeClr val="tx1"/>
                </a:solidFill>
              </a:defRPr>
            </a:lvl1pPr>
            <a:lvl2pPr>
              <a:defRPr sz="27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fld id="{E3465DC4-1EF6-490E-B4C1-0FEB7F889D9B}" type="datetimeFigureOut">
              <a:rPr lang="en-US"/>
              <a:pPr>
                <a:defRPr/>
              </a:pPr>
              <a:t>6/12/2016</a:t>
            </a:fld>
            <a:endParaRPr lang="en-US" dirty="0"/>
          </a:p>
        </p:txBody>
      </p:sp>
      <p:sp>
        <p:nvSpPr>
          <p:cNvPr id="6" name="Footer Placeholder 1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71F4D379-DA69-4E13-8686-D9F5B8AF658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ounded Rectangle 4"/>
          <p:cNvSpPr/>
          <p:nvPr/>
        </p:nvSpPr>
        <p:spPr>
          <a:xfrm>
            <a:off x="406400" y="328613"/>
            <a:ext cx="11376025"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91438" tIns="45719" rIns="91438" bIns="45719" anchor="ctr"/>
          <a:lstStyle>
            <a:extLst/>
          </a:lstStyle>
          <a:p>
            <a:pPr algn="ctr" defTabSz="914377" fontAlgn="auto">
              <a:spcBef>
                <a:spcPts val="0"/>
              </a:spcBef>
              <a:spcAft>
                <a:spcPts val="0"/>
              </a:spcAft>
              <a:defRPr/>
            </a:pPr>
            <a:endParaRPr lang="en-US" dirty="0"/>
          </a:p>
        </p:txBody>
      </p:sp>
      <p:sp>
        <p:nvSpPr>
          <p:cNvPr id="6" name="Round Single Corner Rectangle 5"/>
          <p:cNvSpPr/>
          <p:nvPr/>
        </p:nvSpPr>
        <p:spPr>
          <a:xfrm>
            <a:off x="8534400" y="433388"/>
            <a:ext cx="30988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1438" tIns="45719" rIns="91438" bIns="45719" anchor="ctr"/>
          <a:lstStyle>
            <a:extLst/>
          </a:lstStyle>
          <a:p>
            <a:pPr algn="ctr" defTabSz="914377" fontAlgn="auto">
              <a:spcBef>
                <a:spcPts val="0"/>
              </a:spcBef>
              <a:spcAft>
                <a:spcPts val="0"/>
              </a:spcAft>
              <a:defRPr/>
            </a:pPr>
            <a:endParaRPr lang="en-US" dirty="0"/>
          </a:p>
        </p:txBody>
      </p:sp>
      <p:sp>
        <p:nvSpPr>
          <p:cNvPr id="2" name="Title 1"/>
          <p:cNvSpPr>
            <a:spLocks noGrp="1"/>
          </p:cNvSpPr>
          <p:nvPr>
            <p:ph type="title"/>
          </p:nvPr>
        </p:nvSpPr>
        <p:spPr>
          <a:xfrm>
            <a:off x="609600" y="5012056"/>
            <a:ext cx="10972800" cy="1051560"/>
          </a:xfrm>
        </p:spPr>
        <p:txBody>
          <a:bodyPr anchor="t"/>
          <a:lstStyle>
            <a:lvl1pPr algn="l">
              <a:buNone/>
              <a:defRPr sz="3600" b="0">
                <a:solidFill>
                  <a:schemeClr val="bg2">
                    <a:shade val="25000"/>
                  </a:schemeClr>
                </a:solidFill>
                <a:effectLst/>
              </a:defRPr>
            </a:lvl1pPr>
            <a:extLst/>
          </a:lstStyle>
          <a:p>
            <a:r>
              <a:rPr lang="en-US" smtClean="0"/>
              <a:t>Click to edit Master title style</a:t>
            </a:r>
            <a:endParaRPr lang="en-US"/>
          </a:p>
        </p:txBody>
      </p:sp>
      <p:sp>
        <p:nvSpPr>
          <p:cNvPr id="4" name="Text Placeholder 3"/>
          <p:cNvSpPr>
            <a:spLocks noGrp="1"/>
          </p:cNvSpPr>
          <p:nvPr>
            <p:ph type="body" sz="half" idx="2"/>
          </p:nvPr>
        </p:nvSpPr>
        <p:spPr bwMode="grayWhite">
          <a:xfrm>
            <a:off x="8616949" y="533400"/>
            <a:ext cx="2987040" cy="4211480"/>
          </a:xfrm>
        </p:spPr>
        <p:txBody>
          <a:bodyPr lIns="91438"/>
          <a:lstStyle>
            <a:lvl1pPr marL="45719" indent="0" algn="l">
              <a:spcBef>
                <a:spcPts val="0"/>
              </a:spcBef>
              <a:buNone/>
              <a:defRPr sz="1500">
                <a:solidFill>
                  <a:srgbClr val="FFFFFF"/>
                </a:solidFill>
              </a:defRPr>
            </a:lvl1pPr>
            <a:lvl2pPr>
              <a:defRPr sz="1200">
                <a:solidFill>
                  <a:srgbClr val="FFFFFF"/>
                </a:solidFill>
              </a:defRPr>
            </a:lvl2pPr>
            <a:lvl3pPr>
              <a:defRPr sz="1100">
                <a:solidFill>
                  <a:srgbClr val="FFFFFF"/>
                </a:solidFill>
              </a:defRPr>
            </a:lvl3pPr>
            <a:lvl4pPr>
              <a:defRPr sz="900">
                <a:solidFill>
                  <a:srgbClr val="FFFFFF"/>
                </a:solidFill>
              </a:defRPr>
            </a:lvl4pPr>
            <a:lvl5pPr>
              <a:defRPr sz="900">
                <a:solidFill>
                  <a:srgbClr val="FFFFFF"/>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Picture Placeholder 2"/>
          <p:cNvSpPr>
            <a:spLocks noGrp="1"/>
          </p:cNvSpPr>
          <p:nvPr>
            <p:ph type="pic" idx="1"/>
          </p:nvPr>
        </p:nvSpPr>
        <p:spPr>
          <a:xfrm>
            <a:off x="561973" y="435768"/>
            <a:ext cx="7900416"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extLst/>
          </a:lstStyle>
          <a:p>
            <a:pPr>
              <a:defRPr/>
            </a:pPr>
            <a:fld id="{10554C32-15AC-4B97-9231-2E6880C2C2B6}" type="datetimeFigureOut">
              <a:rPr lang="en-US"/>
              <a:pPr>
                <a:defRPr/>
              </a:pPr>
              <a:t>6/12/2016</a:t>
            </a:fld>
            <a:endParaRPr lang="en-US" dirty="0"/>
          </a:p>
        </p:txBody>
      </p:sp>
      <p:sp>
        <p:nvSpPr>
          <p:cNvPr id="8" name="Footer Placeholder 5"/>
          <p:cNvSpPr>
            <a:spLocks noGrp="1"/>
          </p:cNvSpPr>
          <p:nvPr>
            <p:ph type="ftr" sz="quarter" idx="11"/>
          </p:nvPr>
        </p:nvSpPr>
        <p:spPr/>
        <p:txBody>
          <a:bodyPr/>
          <a:lstStyle>
            <a:lvl1pPr>
              <a:defRPr/>
            </a:lvl1pPr>
            <a:extLst/>
          </a:lstStyle>
          <a:p>
            <a:pPr>
              <a:defRPr/>
            </a:pP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94B100EB-9734-438F-8D7B-D789CEC5067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3000"/>
            <a:lum/>
          </a:blip>
          <a:srcRect/>
          <a:tile tx="-127000" ty="-133350" sx="69000" sy="64000" flip="none" algn="tl"/>
        </a:blipFill>
        <a:effectLst/>
      </p:bgPr>
    </p:bg>
    <p:spTree>
      <p:nvGrpSpPr>
        <p:cNvPr id="1" name=""/>
        <p:cNvGrpSpPr/>
        <p:nvPr/>
      </p:nvGrpSpPr>
      <p:grpSpPr>
        <a:xfrm>
          <a:off x="0" y="0"/>
          <a:ext cx="0" cy="0"/>
          <a:chOff x="0" y="0"/>
          <a:chExt cx="0" cy="0"/>
        </a:xfrm>
      </p:grpSpPr>
      <p:sp>
        <p:nvSpPr>
          <p:cNvPr id="7" name="Rounded Rectangle 6"/>
          <p:cNvSpPr/>
          <p:nvPr/>
        </p:nvSpPr>
        <p:spPr>
          <a:xfrm>
            <a:off x="406400" y="328613"/>
            <a:ext cx="11376025"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91438" tIns="45719" rIns="91438" bIns="45719" anchor="ctr"/>
          <a:lstStyle>
            <a:extLst/>
          </a:lstStyle>
          <a:p>
            <a:pPr algn="ctr" defTabSz="914377" fontAlgn="auto">
              <a:spcBef>
                <a:spcPts val="0"/>
              </a:spcBef>
              <a:spcAft>
                <a:spcPts val="0"/>
              </a:spcAft>
              <a:defRPr/>
            </a:pPr>
            <a:endParaRPr lang="en-US" dirty="0"/>
          </a:p>
        </p:txBody>
      </p:sp>
      <p:sp>
        <p:nvSpPr>
          <p:cNvPr id="9" name="Rounded Rectangle 8"/>
          <p:cNvSpPr/>
          <p:nvPr/>
        </p:nvSpPr>
        <p:spPr>
          <a:xfrm>
            <a:off x="558132" y="434163"/>
            <a:ext cx="11075745"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1438" tIns="45719" rIns="91438" bIns="45719" anchor="ctr"/>
          <a:lstStyle>
            <a:extLst/>
          </a:lstStyle>
          <a:p>
            <a:pPr algn="ctr" defTabSz="914377" fontAlgn="auto">
              <a:spcBef>
                <a:spcPts val="0"/>
              </a:spcBef>
              <a:spcAft>
                <a:spcPts val="0"/>
              </a:spcAft>
              <a:defRPr/>
            </a:pPr>
            <a:endParaRPr lang="en-US" dirty="0"/>
          </a:p>
        </p:txBody>
      </p:sp>
      <p:sp>
        <p:nvSpPr>
          <p:cNvPr id="13" name="Title Placeholder 12"/>
          <p:cNvSpPr>
            <a:spLocks noGrp="1"/>
          </p:cNvSpPr>
          <p:nvPr>
            <p:ph type="title"/>
          </p:nvPr>
        </p:nvSpPr>
        <p:spPr>
          <a:xfrm>
            <a:off x="669925" y="4986338"/>
            <a:ext cx="10912475" cy="1050925"/>
          </a:xfrm>
          <a:prstGeom prst="rect">
            <a:avLst/>
          </a:prstGeom>
        </p:spPr>
        <p:txBody>
          <a:bodyPr vert="horz" lIns="91438" tIns="45719" rIns="91438" bIns="45719" anchor="b">
            <a:normAutofit/>
          </a:bodyPr>
          <a:lstStyle>
            <a:extLst/>
          </a:lstStyle>
          <a:p>
            <a:r>
              <a:rPr lang="en-US" smtClean="0"/>
              <a:t>Click to edit Master title style</a:t>
            </a:r>
            <a:endParaRPr lang="en-US"/>
          </a:p>
        </p:txBody>
      </p:sp>
      <p:sp>
        <p:nvSpPr>
          <p:cNvPr id="1031" name="Text Placeholder 3"/>
          <p:cNvSpPr>
            <a:spLocks noGrp="1"/>
          </p:cNvSpPr>
          <p:nvPr>
            <p:ph type="body" idx="1"/>
          </p:nvPr>
        </p:nvSpPr>
        <p:spPr bwMode="auto">
          <a:xfrm>
            <a:off x="669925" y="530225"/>
            <a:ext cx="10912475" cy="4187825"/>
          </a:xfrm>
          <a:prstGeom prst="rect">
            <a:avLst/>
          </a:prstGeom>
          <a:noFill/>
          <a:ln w="9525">
            <a:noFill/>
            <a:miter lim="800000"/>
            <a:headEnd/>
            <a:tailEnd/>
          </a:ln>
        </p:spPr>
        <p:txBody>
          <a:bodyPr vert="horz" wrap="square" lIns="182875" tIns="91438" rIns="91438" bIns="4571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 name="Date Placeholder 24"/>
          <p:cNvSpPr>
            <a:spLocks noGrp="1"/>
          </p:cNvSpPr>
          <p:nvPr>
            <p:ph type="dt" sz="half" idx="2"/>
          </p:nvPr>
        </p:nvSpPr>
        <p:spPr>
          <a:xfrm>
            <a:off x="5035550" y="6111875"/>
            <a:ext cx="3048000" cy="365125"/>
          </a:xfrm>
          <a:prstGeom prst="rect">
            <a:avLst/>
          </a:prstGeom>
        </p:spPr>
        <p:txBody>
          <a:bodyPr vert="horz" lIns="91438" tIns="45719" rIns="91438" bIns="45719" anchor="b"/>
          <a:lstStyle>
            <a:lvl1pPr algn="r" defTabSz="914377" eaLnBrk="1" fontAlgn="auto" latinLnBrk="0" hangingPunct="1">
              <a:spcBef>
                <a:spcPts val="0"/>
              </a:spcBef>
              <a:spcAft>
                <a:spcPts val="0"/>
              </a:spcAft>
              <a:defRPr kumimoji="0" sz="1100" smtClean="0">
                <a:solidFill>
                  <a:schemeClr val="bg2">
                    <a:shade val="50000"/>
                  </a:schemeClr>
                </a:solidFill>
                <a:latin typeface="+mn-lt"/>
                <a:cs typeface="+mn-cs"/>
              </a:defRPr>
            </a:lvl1pPr>
            <a:extLst/>
          </a:lstStyle>
          <a:p>
            <a:pPr>
              <a:defRPr/>
            </a:pPr>
            <a:fld id="{2058A7F6-A423-4DEF-BD90-635B5D9A8AA1}" type="datetimeFigureOut">
              <a:rPr lang="en-US"/>
              <a:pPr>
                <a:defRPr/>
              </a:pPr>
              <a:t>6/12/2016</a:t>
            </a:fld>
            <a:endParaRPr lang="en-US" dirty="0"/>
          </a:p>
        </p:txBody>
      </p:sp>
      <p:sp>
        <p:nvSpPr>
          <p:cNvPr id="18" name="Footer Placeholder 17"/>
          <p:cNvSpPr>
            <a:spLocks noGrp="1"/>
          </p:cNvSpPr>
          <p:nvPr>
            <p:ph type="ftr" sz="quarter" idx="3"/>
          </p:nvPr>
        </p:nvSpPr>
        <p:spPr>
          <a:xfrm>
            <a:off x="8083550" y="6111875"/>
            <a:ext cx="3048000" cy="365125"/>
          </a:xfrm>
          <a:prstGeom prst="rect">
            <a:avLst/>
          </a:prstGeom>
        </p:spPr>
        <p:txBody>
          <a:bodyPr vert="horz" lIns="91438" tIns="45719" rIns="91438" bIns="45719" anchor="b"/>
          <a:lstStyle>
            <a:lvl1pPr algn="l" defTabSz="914377" eaLnBrk="1" fontAlgn="auto" latinLnBrk="0" hangingPunct="1">
              <a:spcBef>
                <a:spcPts val="0"/>
              </a:spcBef>
              <a:spcAft>
                <a:spcPts val="0"/>
              </a:spcAft>
              <a:defRPr kumimoji="0" sz="1100" dirty="0">
                <a:solidFill>
                  <a:schemeClr val="bg2">
                    <a:shade val="50000"/>
                  </a:schemeClr>
                </a:solidFill>
                <a:latin typeface="+mn-lt"/>
                <a:cs typeface="+mn-cs"/>
              </a:defRPr>
            </a:lvl1pPr>
            <a:extLst/>
          </a:lstStyle>
          <a:p>
            <a:pPr>
              <a:defRPr/>
            </a:pPr>
            <a:endParaRPr lang="en-US"/>
          </a:p>
        </p:txBody>
      </p:sp>
      <p:sp>
        <p:nvSpPr>
          <p:cNvPr id="5" name="Slide Number Placeholder 4"/>
          <p:cNvSpPr>
            <a:spLocks noGrp="1"/>
          </p:cNvSpPr>
          <p:nvPr>
            <p:ph type="sldNum" sz="quarter" idx="4"/>
          </p:nvPr>
        </p:nvSpPr>
        <p:spPr>
          <a:xfrm>
            <a:off x="11131550" y="6111875"/>
            <a:ext cx="609600" cy="365125"/>
          </a:xfrm>
          <a:prstGeom prst="rect">
            <a:avLst/>
          </a:prstGeom>
        </p:spPr>
        <p:txBody>
          <a:bodyPr vert="horz" lIns="91438" tIns="45719" rIns="91438" bIns="45719" anchor="b"/>
          <a:lstStyle>
            <a:lvl1pPr algn="r" defTabSz="914377" eaLnBrk="1" fontAlgn="auto" latinLnBrk="0" hangingPunct="1">
              <a:spcBef>
                <a:spcPts val="0"/>
              </a:spcBef>
              <a:spcAft>
                <a:spcPts val="0"/>
              </a:spcAft>
              <a:defRPr kumimoji="0" sz="1100" smtClean="0">
                <a:solidFill>
                  <a:schemeClr val="bg2">
                    <a:shade val="50000"/>
                  </a:schemeClr>
                </a:solidFill>
                <a:latin typeface="+mn-lt"/>
                <a:cs typeface="+mn-cs"/>
              </a:defRPr>
            </a:lvl1pPr>
            <a:extLst/>
          </a:lstStyle>
          <a:p>
            <a:pPr>
              <a:defRPr/>
            </a:pPr>
            <a:fld id="{18DB8A2D-066F-413B-9F9A-A3A041D279D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3" r:id="rId1"/>
    <p:sldLayoutId id="2147483676" r:id="rId2"/>
    <p:sldLayoutId id="2147483684" r:id="rId3"/>
    <p:sldLayoutId id="2147483677" r:id="rId4"/>
    <p:sldLayoutId id="2147483678" r:id="rId5"/>
    <p:sldLayoutId id="2147483679" r:id="rId6"/>
    <p:sldLayoutId id="2147483685" r:id="rId7"/>
    <p:sldLayoutId id="2147483680" r:id="rId8"/>
    <p:sldLayoutId id="2147483686" r:id="rId9"/>
    <p:sldLayoutId id="2147483681" r:id="rId10"/>
    <p:sldLayoutId id="2147483682" r:id="rId11"/>
  </p:sldLayoutIdLst>
  <p:txStyles>
    <p:titleStyle>
      <a:lvl1pPr algn="l" rtl="0" fontAlgn="base">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fontAlgn="base">
        <a:spcBef>
          <a:spcPct val="0"/>
        </a:spcBef>
        <a:spcAft>
          <a:spcPct val="0"/>
        </a:spcAft>
        <a:defRPr sz="3600" b="1">
          <a:solidFill>
            <a:srgbClr val="FF8D3E"/>
          </a:solidFill>
          <a:latin typeface="Verdana" pitchFamily="34" charset="0"/>
        </a:defRPr>
      </a:lvl2pPr>
      <a:lvl3pPr algn="l" rtl="0" fontAlgn="base">
        <a:spcBef>
          <a:spcPct val="0"/>
        </a:spcBef>
        <a:spcAft>
          <a:spcPct val="0"/>
        </a:spcAft>
        <a:defRPr sz="3600" b="1">
          <a:solidFill>
            <a:srgbClr val="FF8D3E"/>
          </a:solidFill>
          <a:latin typeface="Verdana" pitchFamily="34" charset="0"/>
        </a:defRPr>
      </a:lvl3pPr>
      <a:lvl4pPr algn="l" rtl="0" fontAlgn="base">
        <a:spcBef>
          <a:spcPct val="0"/>
        </a:spcBef>
        <a:spcAft>
          <a:spcPct val="0"/>
        </a:spcAft>
        <a:defRPr sz="3600" b="1">
          <a:solidFill>
            <a:srgbClr val="FF8D3E"/>
          </a:solidFill>
          <a:latin typeface="Verdana" pitchFamily="34" charset="0"/>
        </a:defRPr>
      </a:lvl4pPr>
      <a:lvl5pPr algn="l" rtl="0" fontAlgn="base">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fontAlgn="base">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fontAlgn="base">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fontAlgn="base">
        <a:spcBef>
          <a:spcPts val="250"/>
        </a:spcBef>
        <a:spcAft>
          <a:spcPct val="0"/>
        </a:spcAft>
        <a:buClr>
          <a:srgbClr val="ED3742"/>
        </a:buClr>
        <a:buSzPct val="100000"/>
        <a:buFont typeface="Wingdings 2" pitchFamily="18" charset="2"/>
        <a:buChar char=""/>
        <a:defRPr sz="2300" kern="1200">
          <a:solidFill>
            <a:schemeClr val="tx1"/>
          </a:solidFill>
          <a:latin typeface="+mn-lt"/>
          <a:ea typeface="+mn-ea"/>
          <a:cs typeface="+mn-cs"/>
        </a:defRPr>
      </a:lvl3pPr>
      <a:lvl4pPr marL="1023938" indent="-182563" algn="l" rtl="0" fontAlgn="base">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fontAlgn="base">
        <a:spcBef>
          <a:spcPts val="250"/>
        </a:spcBef>
        <a:spcAft>
          <a:spcPct val="0"/>
        </a:spcAft>
        <a:buClr>
          <a:srgbClr val="4A85BF"/>
        </a:buClr>
        <a:buSzPct val="100000"/>
        <a:buFont typeface="Wingdings 2" pitchFamily="18" charset="2"/>
        <a:buChar char=""/>
        <a:defRPr sz="1900" kern="1200">
          <a:solidFill>
            <a:schemeClr val="tx1"/>
          </a:solidFill>
          <a:latin typeface="+mn-lt"/>
          <a:ea typeface="+mn-ea"/>
          <a:cs typeface="+mn-cs"/>
        </a:defRPr>
      </a:lvl5pPr>
      <a:lvl6pPr marL="1490435" indent="-182875" algn="l" rtl="0" eaLnBrk="1" latinLnBrk="0" hangingPunct="1">
        <a:spcBef>
          <a:spcPts val="251"/>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41" indent="-182875"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192" indent="-182875"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786" indent="-182875"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189" algn="l" rtl="0" eaLnBrk="1" latinLnBrk="0" hangingPunct="1">
        <a:defRPr kumimoji="0" kern="1200">
          <a:solidFill>
            <a:schemeClr val="tx1"/>
          </a:solidFill>
          <a:latin typeface="+mn-lt"/>
          <a:ea typeface="+mn-ea"/>
          <a:cs typeface="+mn-cs"/>
        </a:defRPr>
      </a:lvl2pPr>
      <a:lvl3pPr marL="914377" algn="l" rtl="0" eaLnBrk="1" latinLnBrk="0" hangingPunct="1">
        <a:defRPr kumimoji="0" kern="1200">
          <a:solidFill>
            <a:schemeClr val="tx1"/>
          </a:solidFill>
          <a:latin typeface="+mn-lt"/>
          <a:ea typeface="+mn-ea"/>
          <a:cs typeface="+mn-cs"/>
        </a:defRPr>
      </a:lvl3pPr>
      <a:lvl4pPr marL="1371566" algn="l" rtl="0" eaLnBrk="1" latinLnBrk="0" hangingPunct="1">
        <a:defRPr kumimoji="0" kern="1200">
          <a:solidFill>
            <a:schemeClr val="tx1"/>
          </a:solidFill>
          <a:latin typeface="+mn-lt"/>
          <a:ea typeface="+mn-ea"/>
          <a:cs typeface="+mn-cs"/>
        </a:defRPr>
      </a:lvl4pPr>
      <a:lvl5pPr marL="1828754" algn="l" rtl="0" eaLnBrk="1" latinLnBrk="0" hangingPunct="1">
        <a:defRPr kumimoji="0" kern="1200">
          <a:solidFill>
            <a:schemeClr val="tx1"/>
          </a:solidFill>
          <a:latin typeface="+mn-lt"/>
          <a:ea typeface="+mn-ea"/>
          <a:cs typeface="+mn-cs"/>
        </a:defRPr>
      </a:lvl5pPr>
      <a:lvl6pPr marL="2285943" algn="l" rtl="0" eaLnBrk="1" latinLnBrk="0" hangingPunct="1">
        <a:defRPr kumimoji="0" kern="1200">
          <a:solidFill>
            <a:schemeClr val="tx1"/>
          </a:solidFill>
          <a:latin typeface="+mn-lt"/>
          <a:ea typeface="+mn-ea"/>
          <a:cs typeface="+mn-cs"/>
        </a:defRPr>
      </a:lvl6pPr>
      <a:lvl7pPr marL="2743131" algn="l" rtl="0" eaLnBrk="1" latinLnBrk="0" hangingPunct="1">
        <a:defRPr kumimoji="0" kern="1200">
          <a:solidFill>
            <a:schemeClr val="tx1"/>
          </a:solidFill>
          <a:latin typeface="+mn-lt"/>
          <a:ea typeface="+mn-ea"/>
          <a:cs typeface="+mn-cs"/>
        </a:defRPr>
      </a:lvl7pPr>
      <a:lvl8pPr marL="3200320" algn="l" rtl="0" eaLnBrk="1" latinLnBrk="0" hangingPunct="1">
        <a:defRPr kumimoji="0" kern="1200">
          <a:solidFill>
            <a:schemeClr val="tx1"/>
          </a:solidFill>
          <a:latin typeface="+mn-lt"/>
          <a:ea typeface="+mn-ea"/>
          <a:cs typeface="+mn-cs"/>
        </a:defRPr>
      </a:lvl8pPr>
      <a:lvl9pPr marL="3657509"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1000"/>
            <a:lum/>
          </a:blip>
          <a:srcRect/>
          <a:tile tx="12700" ty="6350" sx="68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28725" y="941388"/>
            <a:ext cx="9480550" cy="1995487"/>
          </a:xfrm>
        </p:spPr>
        <p:txBody>
          <a:bodyPr>
            <a:normAutofit fontScale="90000"/>
          </a:bodyPr>
          <a:lstStyle/>
          <a:p>
            <a:pPr algn="l" fontAlgn="auto">
              <a:spcAft>
                <a:spcPts val="0"/>
              </a:spcAft>
              <a:defRPr/>
            </a:pPr>
            <a:r>
              <a:rPr lang="en-US" sz="4800" dirty="0">
                <a:solidFill>
                  <a:srgbClr val="C00000"/>
                </a:solidFill>
                <a:latin typeface="Times New Roman" panose="02020603050405020304" pitchFamily="18" charset="0"/>
                <a:cs typeface="Times New Roman" panose="02020603050405020304" pitchFamily="18" charset="0"/>
              </a:rPr>
              <a:t>EITM: </a:t>
            </a:r>
            <a:r>
              <a:rPr lang="en-US" sz="4800" dirty="0" smtClean="0">
                <a:solidFill>
                  <a:srgbClr val="C00000"/>
                </a:solidFill>
                <a:latin typeface="Times New Roman" panose="02020603050405020304" pitchFamily="18" charset="0"/>
                <a:cs typeface="Times New Roman" panose="02020603050405020304" pitchFamily="18" charset="0"/>
              </a:rPr>
              <a:t/>
            </a:r>
            <a:br>
              <a:rPr lang="en-US" sz="4800" dirty="0" smtClean="0">
                <a:solidFill>
                  <a:srgbClr val="C00000"/>
                </a:solidFill>
                <a:latin typeface="Times New Roman" panose="02020603050405020304" pitchFamily="18" charset="0"/>
                <a:cs typeface="Times New Roman" panose="02020603050405020304" pitchFamily="18" charset="0"/>
              </a:rPr>
            </a:br>
            <a:r>
              <a:rPr lang="en-US" sz="4800" dirty="0" smtClean="0">
                <a:solidFill>
                  <a:srgbClr val="C00000"/>
                </a:solidFill>
                <a:latin typeface="Times New Roman" panose="02020603050405020304" pitchFamily="18" charset="0"/>
                <a:cs typeface="Times New Roman" panose="02020603050405020304" pitchFamily="18" charset="0"/>
              </a:rPr>
              <a:t>Background and Overview </a:t>
            </a:r>
            <a:r>
              <a:rPr lang="en-US" sz="4800" dirty="0">
                <a:solidFill>
                  <a:srgbClr val="C00000"/>
                </a:solidFill>
                <a:latin typeface="Times New Roman" panose="02020603050405020304" pitchFamily="18" charset="0"/>
                <a:cs typeface="Times New Roman" panose="02020603050405020304" pitchFamily="18" charset="0"/>
              </a:rPr>
              <a:t/>
            </a:r>
            <a:br>
              <a:rPr lang="en-US" sz="4800" dirty="0">
                <a:solidFill>
                  <a:srgbClr val="C00000"/>
                </a:solidFill>
                <a:latin typeface="Times New Roman" panose="02020603050405020304" pitchFamily="18" charset="0"/>
                <a:cs typeface="Times New Roman" panose="02020603050405020304" pitchFamily="18" charset="0"/>
              </a:rPr>
            </a:br>
            <a:endParaRPr lang="en-US" sz="4800" dirty="0">
              <a:solidFill>
                <a:srgbClr val="C00000"/>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69963" y="3589338"/>
            <a:ext cx="10252075" cy="2862262"/>
          </a:xfrm>
        </p:spPr>
        <p:txBody>
          <a:bodyPr>
            <a:normAutofit/>
          </a:bodyPr>
          <a:lstStyle/>
          <a:p>
            <a:pPr algn="l" fontAlgn="auto">
              <a:spcAft>
                <a:spcPts val="0"/>
              </a:spcAft>
              <a:buFont typeface="Wingdings 2"/>
              <a:buNone/>
              <a:defRPr/>
            </a:pPr>
            <a:endParaRPr lang="en-US" dirty="0">
              <a:latin typeface="Times New Roman" panose="02020603050405020304" pitchFamily="18" charset="0"/>
              <a:cs typeface="Times New Roman" panose="02020603050405020304" pitchFamily="18" charset="0"/>
            </a:endParaRPr>
          </a:p>
          <a:p>
            <a:pPr algn="l" fontAlgn="auto">
              <a:spcAft>
                <a:spcPts val="0"/>
              </a:spcAft>
              <a:buFont typeface="Wingdings 2"/>
              <a:buNone/>
              <a:defRPr/>
            </a:pPr>
            <a:r>
              <a:rPr lang="en-US" sz="2800" dirty="0">
                <a:solidFill>
                  <a:srgbClr val="C00000"/>
                </a:solidFill>
                <a:latin typeface="Times New Roman" panose="02020603050405020304" pitchFamily="18" charset="0"/>
                <a:cs typeface="Times New Roman" panose="02020603050405020304" pitchFamily="18" charset="0"/>
              </a:rPr>
              <a:t>Jim Granato, Cong Huang, Kwok Wai Wan, Ching-Hsing Wang </a:t>
            </a:r>
          </a:p>
          <a:p>
            <a:pPr algn="l" fontAlgn="auto">
              <a:spcAft>
                <a:spcPts val="0"/>
              </a:spcAft>
              <a:buFont typeface="Wingdings 2"/>
              <a:buNone/>
              <a:defRPr/>
            </a:pPr>
            <a:r>
              <a:rPr lang="en-US" sz="2800" dirty="0">
                <a:solidFill>
                  <a:srgbClr val="C00000"/>
                </a:solidFill>
                <a:latin typeface="Times New Roman" panose="02020603050405020304" pitchFamily="18" charset="0"/>
                <a:cs typeface="Times New Roman" panose="02020603050405020304" pitchFamily="18" charset="0"/>
              </a:rPr>
              <a:t>and M. C. Sunny Wong</a:t>
            </a:r>
          </a:p>
          <a:p>
            <a:pPr algn="l" fontAlgn="auto">
              <a:spcAft>
                <a:spcPts val="0"/>
              </a:spcAft>
              <a:buFont typeface="Wingdings 2"/>
              <a:buNone/>
              <a:defRPr/>
            </a:pPr>
            <a:endParaRPr lang="en-US" sz="1200" dirty="0">
              <a:solidFill>
                <a:srgbClr val="C00000"/>
              </a:solidFill>
              <a:latin typeface="Times New Roman" panose="02020603050405020304" pitchFamily="18" charset="0"/>
              <a:cs typeface="Times New Roman" panose="02020603050405020304" pitchFamily="18" charset="0"/>
            </a:endParaRPr>
          </a:p>
          <a:p>
            <a:pPr algn="l" fontAlgn="auto">
              <a:spcAft>
                <a:spcPts val="0"/>
              </a:spcAft>
              <a:buFont typeface="Wingdings 2"/>
              <a:buNone/>
              <a:defRPr/>
            </a:pPr>
            <a:r>
              <a:rPr lang="en-US" sz="2800" dirty="0">
                <a:solidFill>
                  <a:srgbClr val="C00000"/>
                </a:solidFill>
                <a:latin typeface="Times New Roman" panose="02020603050405020304" pitchFamily="18" charset="0"/>
                <a:cs typeface="Times New Roman" panose="02020603050405020304" pitchFamily="18" charset="0"/>
              </a:rPr>
              <a:t>Prepared for the EITM Summer Institute at the University of Houston</a:t>
            </a:r>
          </a:p>
          <a:p>
            <a:pPr algn="l" fontAlgn="auto">
              <a:spcAft>
                <a:spcPts val="0"/>
              </a:spcAft>
              <a:buFont typeface="Wingdings 2"/>
              <a:buNone/>
              <a:defRPr/>
            </a:pPr>
            <a:r>
              <a:rPr lang="en-US" sz="2800" dirty="0">
                <a:solidFill>
                  <a:srgbClr val="C00000"/>
                </a:solidFill>
                <a:latin typeface="Times New Roman" panose="02020603050405020304" pitchFamily="18" charset="0"/>
                <a:cs typeface="Times New Roman" panose="02020603050405020304" pitchFamily="18" charset="0"/>
              </a:rPr>
              <a:t>June </a:t>
            </a:r>
            <a:r>
              <a:rPr lang="en-US" sz="2800" dirty="0" smtClean="0">
                <a:solidFill>
                  <a:srgbClr val="C00000"/>
                </a:solidFill>
                <a:latin typeface="Times New Roman" panose="02020603050405020304" pitchFamily="18" charset="0"/>
                <a:cs typeface="Times New Roman" panose="02020603050405020304" pitchFamily="18" charset="0"/>
              </a:rPr>
              <a:t>20</a:t>
            </a:r>
            <a:r>
              <a:rPr lang="en-US" sz="2800" dirty="0" smtClean="0">
                <a:solidFill>
                  <a:srgbClr val="C00000"/>
                </a:solidFill>
                <a:latin typeface="Times New Roman" panose="02020603050405020304" pitchFamily="18" charset="0"/>
                <a:cs typeface="Times New Roman" panose="02020603050405020304" pitchFamily="18" charset="0"/>
              </a:rPr>
              <a:t>, 2016</a:t>
            </a:r>
            <a:endParaRPr lang="en-US" sz="2800" dirty="0">
              <a:solidFill>
                <a:srgbClr val="C00000"/>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8515350" y="728663"/>
            <a:ext cx="2976563" cy="1509712"/>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468313"/>
            <a:ext cx="10912475" cy="1052512"/>
          </a:xfrm>
        </p:spPr>
        <p:txBody>
          <a:bodyPr/>
          <a:lstStyle/>
          <a:p>
            <a:pPr algn="ctr" fontAlgn="auto">
              <a:spcAft>
                <a:spcPts val="0"/>
              </a:spcAft>
              <a:defRPr/>
            </a:pPr>
            <a:r>
              <a:rPr lang="en-US" dirty="0">
                <a:solidFill>
                  <a:srgbClr val="C00000"/>
                </a:solidFill>
                <a:latin typeface="Times New Roman" panose="02020603050405020304" pitchFamily="18" charset="0"/>
                <a:cs typeface="Times New Roman" panose="02020603050405020304" pitchFamily="18" charset="0"/>
              </a:rPr>
              <a:t>Proposed Remedies</a:t>
            </a:r>
          </a:p>
        </p:txBody>
      </p:sp>
      <p:sp>
        <p:nvSpPr>
          <p:cNvPr id="3" name="Content Placeholder 2"/>
          <p:cNvSpPr>
            <a:spLocks noGrp="1"/>
          </p:cNvSpPr>
          <p:nvPr>
            <p:ph idx="1"/>
          </p:nvPr>
        </p:nvSpPr>
        <p:spPr>
          <a:xfrm>
            <a:off x="765175" y="1911350"/>
            <a:ext cx="10702925" cy="3289300"/>
          </a:xfrm>
        </p:spPr>
        <p:txBody>
          <a:bodyPr>
            <a:normAutofit/>
          </a:bodyPr>
          <a:lstStyle/>
          <a:p>
            <a:pPr marL="265169" indent="-265169" algn="just" fontAlgn="auto">
              <a:spcBef>
                <a:spcPts val="251"/>
              </a:spcBef>
              <a:spcAft>
                <a:spcPts val="0"/>
              </a:spcAft>
              <a:buClr>
                <a:srgbClr val="C00000"/>
              </a:buClr>
              <a:buFont typeface="Wingdings 2"/>
              <a:buChar char=""/>
              <a:defRPr/>
            </a:pPr>
            <a:r>
              <a:rPr lang="en-US" sz="2000" dirty="0" smtClean="0">
                <a:latin typeface="Times New Roman" panose="02020603050405020304" pitchFamily="18" charset="0"/>
                <a:cs typeface="Times New Roman" panose="02020603050405020304" pitchFamily="18" charset="0"/>
              </a:rPr>
              <a:t>The 2001 EITM </a:t>
            </a:r>
            <a:r>
              <a:rPr lang="en-US" sz="2000" dirty="0">
                <a:latin typeface="Times New Roman" panose="02020603050405020304" pitchFamily="18" charset="0"/>
                <a:cs typeface="Times New Roman" panose="02020603050405020304" pitchFamily="18" charset="0"/>
              </a:rPr>
              <a:t>Workshop participants recommended that the Political Science Program at the NSF address the technical-analytical divide between formal and empirical approaches in three priority areas</a:t>
            </a:r>
            <a:r>
              <a:rPr lang="en-US" sz="2000" dirty="0" smtClean="0">
                <a:latin typeface="Times New Roman" panose="02020603050405020304" pitchFamily="18" charset="0"/>
                <a:cs typeface="Times New Roman" panose="02020603050405020304" pitchFamily="18" charset="0"/>
              </a:rPr>
              <a:t>:</a:t>
            </a:r>
          </a:p>
          <a:p>
            <a:pPr marL="514338" indent="-514338" fontAlgn="auto">
              <a:spcBef>
                <a:spcPts val="1200"/>
              </a:spcBef>
              <a:spcAft>
                <a:spcPts val="0"/>
              </a:spcAft>
              <a:buClr>
                <a:srgbClr val="C00000"/>
              </a:buClr>
              <a:buFont typeface="+mj-lt"/>
              <a:buAutoNum type="arabicPeriod"/>
              <a:defRPr/>
            </a:pPr>
            <a:r>
              <a:rPr lang="en-US" sz="2000" b="1" i="1" dirty="0" smtClean="0">
                <a:solidFill>
                  <a:srgbClr val="C00000"/>
                </a:solidFill>
                <a:latin typeface="Times New Roman" panose="02020603050405020304" pitchFamily="18" charset="0"/>
                <a:cs typeface="Times New Roman" panose="02020603050405020304" pitchFamily="18" charset="0"/>
              </a:rPr>
              <a:t>Education</a:t>
            </a:r>
            <a:r>
              <a:rPr lang="en-US" sz="2000" dirty="0">
                <a:latin typeface="Times New Roman" panose="02020603050405020304" pitchFamily="18" charset="0"/>
                <a:cs typeface="Times New Roman" panose="02020603050405020304" pitchFamily="18" charset="0"/>
              </a:rPr>
              <a:t>: Training and </a:t>
            </a:r>
            <a:r>
              <a:rPr lang="en-US" sz="2000" dirty="0" smtClean="0">
                <a:latin typeface="Times New Roman" panose="02020603050405020304" pitchFamily="18" charset="0"/>
                <a:cs typeface="Times New Roman" panose="02020603050405020304" pitchFamily="18" charset="0"/>
              </a:rPr>
              <a:t>Retraining.</a:t>
            </a:r>
            <a:endParaRPr lang="en-US" sz="2000" dirty="0">
              <a:latin typeface="Times New Roman" panose="02020603050405020304" pitchFamily="18" charset="0"/>
              <a:cs typeface="Times New Roman" panose="02020603050405020304" pitchFamily="18" charset="0"/>
            </a:endParaRPr>
          </a:p>
          <a:p>
            <a:pPr marL="514338" indent="-514338" fontAlgn="auto">
              <a:spcBef>
                <a:spcPts val="1200"/>
              </a:spcBef>
              <a:spcAft>
                <a:spcPts val="0"/>
              </a:spcAft>
              <a:buClr>
                <a:srgbClr val="C00000"/>
              </a:buClr>
              <a:buFont typeface="+mj-lt"/>
              <a:buAutoNum type="arabicPeriod"/>
              <a:defRPr/>
            </a:pPr>
            <a:r>
              <a:rPr lang="en-US" sz="2000" b="1" i="1" dirty="0" smtClean="0">
                <a:solidFill>
                  <a:srgbClr val="C00000"/>
                </a:solidFill>
                <a:latin typeface="Times New Roman" panose="02020603050405020304" pitchFamily="18" charset="0"/>
                <a:cs typeface="Times New Roman" panose="02020603050405020304" pitchFamily="18" charset="0"/>
              </a:rPr>
              <a:t>Dissemination </a:t>
            </a:r>
            <a:r>
              <a:rPr lang="en-US" sz="2000" b="1" i="1" dirty="0">
                <a:solidFill>
                  <a:srgbClr val="C00000"/>
                </a:solidFill>
                <a:latin typeface="Times New Roman" panose="02020603050405020304" pitchFamily="18" charset="0"/>
                <a:cs typeface="Times New Roman" panose="02020603050405020304" pitchFamily="18" charset="0"/>
              </a:rPr>
              <a:t>of Knowledge</a:t>
            </a:r>
            <a:r>
              <a:rPr lang="en-US" sz="2000" dirty="0">
                <a:latin typeface="Times New Roman" panose="02020603050405020304" pitchFamily="18" charset="0"/>
                <a:cs typeface="Times New Roman" panose="02020603050405020304" pitchFamily="18" charset="0"/>
              </a:rPr>
              <a:t>: Conferences and </a:t>
            </a:r>
            <a:r>
              <a:rPr lang="en-US" sz="2000" dirty="0" smtClean="0">
                <a:latin typeface="Times New Roman" panose="02020603050405020304" pitchFamily="18" charset="0"/>
                <a:cs typeface="Times New Roman" panose="02020603050405020304" pitchFamily="18" charset="0"/>
              </a:rPr>
              <a:t>Workshops.</a:t>
            </a:r>
            <a:endParaRPr lang="en-US" sz="2000" dirty="0">
              <a:latin typeface="Times New Roman" panose="02020603050405020304" pitchFamily="18" charset="0"/>
              <a:cs typeface="Times New Roman" panose="02020603050405020304" pitchFamily="18" charset="0"/>
            </a:endParaRPr>
          </a:p>
          <a:p>
            <a:pPr marL="514338" indent="-514338" fontAlgn="auto">
              <a:spcBef>
                <a:spcPts val="1200"/>
              </a:spcBef>
              <a:spcAft>
                <a:spcPts val="0"/>
              </a:spcAft>
              <a:buClr>
                <a:srgbClr val="C00000"/>
              </a:buClr>
              <a:buFont typeface="+mj-lt"/>
              <a:buAutoNum type="arabicPeriod"/>
              <a:defRPr/>
            </a:pPr>
            <a:r>
              <a:rPr lang="en-US" sz="2000" b="1" i="1" dirty="0" smtClean="0">
                <a:solidFill>
                  <a:srgbClr val="C00000"/>
                </a:solidFill>
                <a:latin typeface="Times New Roman" panose="02020603050405020304" pitchFamily="18" charset="0"/>
                <a:cs typeface="Times New Roman" panose="02020603050405020304" pitchFamily="18" charset="0"/>
              </a:rPr>
              <a:t>Research</a:t>
            </a:r>
            <a:r>
              <a:rPr lang="en-US" sz="2000" dirty="0">
                <a:latin typeface="Times New Roman" panose="02020603050405020304" pitchFamily="18" charset="0"/>
                <a:cs typeface="Times New Roman" panose="02020603050405020304" pitchFamily="18" charset="0"/>
              </a:rPr>
              <a:t>: Establishment of Research Work </a:t>
            </a:r>
            <a:r>
              <a:rPr lang="en-US" sz="2000" dirty="0" smtClean="0">
                <a:latin typeface="Times New Roman" panose="02020603050405020304" pitchFamily="18" charset="0"/>
                <a:cs typeface="Times New Roman" panose="02020603050405020304" pitchFamily="18" charset="0"/>
              </a:rPr>
              <a:t>Groups.</a:t>
            </a:r>
            <a:endParaRPr lang="en-US"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4150"/>
            <a:ext cx="10515600" cy="922338"/>
          </a:xfrm>
        </p:spPr>
        <p:txBody>
          <a:bodyPr/>
          <a:lstStyle/>
          <a:p>
            <a:pPr algn="ctr" fontAlgn="auto">
              <a:spcAft>
                <a:spcPts val="0"/>
              </a:spcAft>
              <a:defRPr/>
            </a:pPr>
            <a:r>
              <a:rPr lang="en-US" dirty="0">
                <a:solidFill>
                  <a:srgbClr val="C00000"/>
                </a:solidFill>
                <a:latin typeface="Times New Roman" panose="02020603050405020304" pitchFamily="18" charset="0"/>
                <a:cs typeface="Times New Roman" panose="02020603050405020304" pitchFamily="18" charset="0"/>
              </a:rPr>
              <a:t>Deliverables from the 2001 EITM Workshop</a:t>
            </a:r>
          </a:p>
        </p:txBody>
      </p:sp>
      <p:sp>
        <p:nvSpPr>
          <p:cNvPr id="16387" name="Content Placeholder 2"/>
          <p:cNvSpPr>
            <a:spLocks noGrp="1"/>
          </p:cNvSpPr>
          <p:nvPr>
            <p:ph idx="1"/>
          </p:nvPr>
        </p:nvSpPr>
        <p:spPr>
          <a:xfrm>
            <a:off x="838200" y="1419225"/>
            <a:ext cx="10515600" cy="4857750"/>
          </a:xfrm>
        </p:spPr>
        <p:txBody>
          <a:bodyPr/>
          <a:lstStyle/>
          <a:p>
            <a:pPr algn="just">
              <a:spcBef>
                <a:spcPts val="1200"/>
              </a:spcBef>
              <a:spcAft>
                <a:spcPts val="1200"/>
              </a:spcAft>
              <a:buClr>
                <a:srgbClr val="C00000"/>
              </a:buClr>
            </a:pPr>
            <a:r>
              <a:rPr lang="en-US" sz="2000" smtClean="0">
                <a:latin typeface="Times New Roman" pitchFamily="18" charset="0"/>
                <a:cs typeface="Times New Roman" pitchFamily="18" charset="0"/>
              </a:rPr>
              <a:t>A key achievement of the EITM initiative over the past years has been the EITM Summer Institutes. So far, the Summer Institutes have taken place or will take place at:</a:t>
            </a:r>
          </a:p>
          <a:p>
            <a:pPr>
              <a:buClr>
                <a:srgbClr val="C00000"/>
              </a:buClr>
              <a:buFont typeface="Wingdings" pitchFamily="2" charset="2"/>
              <a:buChar char="q"/>
            </a:pPr>
            <a:r>
              <a:rPr lang="en-US" sz="2000" smtClean="0">
                <a:latin typeface="Times New Roman" pitchFamily="18" charset="0"/>
                <a:cs typeface="Times New Roman" pitchFamily="18" charset="0"/>
              </a:rPr>
              <a:t> Harvard University (2002). </a:t>
            </a:r>
          </a:p>
          <a:p>
            <a:pPr>
              <a:buClr>
                <a:srgbClr val="C00000"/>
              </a:buClr>
              <a:buFont typeface="Wingdings" pitchFamily="2" charset="2"/>
              <a:buChar char="q"/>
            </a:pPr>
            <a:r>
              <a:rPr lang="en-US" sz="2000" smtClean="0">
                <a:latin typeface="Times New Roman" pitchFamily="18" charset="0"/>
                <a:cs typeface="Times New Roman" pitchFamily="18" charset="0"/>
              </a:rPr>
              <a:t> The University of Michigan (2003, 2006, 2009). </a:t>
            </a:r>
          </a:p>
          <a:p>
            <a:pPr>
              <a:buClr>
                <a:srgbClr val="C00000"/>
              </a:buClr>
              <a:buFont typeface="Wingdings" pitchFamily="2" charset="2"/>
              <a:buChar char="q"/>
            </a:pPr>
            <a:r>
              <a:rPr lang="en-US" sz="2000" smtClean="0">
                <a:latin typeface="Times New Roman" pitchFamily="18" charset="0"/>
                <a:cs typeface="Times New Roman" pitchFamily="18" charset="0"/>
              </a:rPr>
              <a:t> Duke University (2004, 2008, 2014). </a:t>
            </a:r>
          </a:p>
          <a:p>
            <a:pPr>
              <a:buClr>
                <a:srgbClr val="C00000"/>
              </a:buClr>
              <a:buFont typeface="Wingdings" pitchFamily="2" charset="2"/>
              <a:buChar char="q"/>
            </a:pPr>
            <a:r>
              <a:rPr lang="en-US" sz="2000" smtClean="0">
                <a:latin typeface="Times New Roman" pitchFamily="18" charset="0"/>
                <a:cs typeface="Times New Roman" pitchFamily="18" charset="0"/>
              </a:rPr>
              <a:t> UC-Berkeley (2005, 2010, 2013). </a:t>
            </a:r>
          </a:p>
          <a:p>
            <a:pPr>
              <a:buClr>
                <a:srgbClr val="C00000"/>
              </a:buClr>
              <a:buFont typeface="Wingdings" pitchFamily="2" charset="2"/>
              <a:buChar char="q"/>
            </a:pPr>
            <a:r>
              <a:rPr lang="en-US" sz="2000" smtClean="0">
                <a:latin typeface="Times New Roman" pitchFamily="18" charset="0"/>
                <a:cs typeface="Times New Roman" pitchFamily="18" charset="0"/>
              </a:rPr>
              <a:t> UCLA (2007). </a:t>
            </a:r>
          </a:p>
          <a:p>
            <a:pPr>
              <a:buClr>
                <a:srgbClr val="C00000"/>
              </a:buClr>
              <a:buFont typeface="Wingdings" pitchFamily="2" charset="2"/>
              <a:buChar char="q"/>
            </a:pPr>
            <a:r>
              <a:rPr lang="en-US" sz="2000" smtClean="0">
                <a:latin typeface="Times New Roman" pitchFamily="18" charset="0"/>
                <a:cs typeface="Times New Roman" pitchFamily="18" charset="0"/>
              </a:rPr>
              <a:t> Washington University, St. Louis (2003-2009).</a:t>
            </a:r>
          </a:p>
          <a:p>
            <a:pPr>
              <a:buClr>
                <a:srgbClr val="C00000"/>
              </a:buClr>
              <a:buFont typeface="Wingdings" pitchFamily="2" charset="2"/>
              <a:buChar char="q"/>
            </a:pPr>
            <a:r>
              <a:rPr lang="en-US" sz="2000" smtClean="0">
                <a:latin typeface="Times New Roman" pitchFamily="18" charset="0"/>
                <a:cs typeface="Times New Roman" pitchFamily="18" charset="0"/>
              </a:rPr>
              <a:t> University of Chicago (2011).</a:t>
            </a:r>
          </a:p>
          <a:p>
            <a:pPr>
              <a:buClr>
                <a:srgbClr val="C00000"/>
              </a:buClr>
              <a:buFont typeface="Wingdings" pitchFamily="2" charset="2"/>
              <a:buChar char="q"/>
            </a:pPr>
            <a:r>
              <a:rPr lang="en-US" sz="2000" smtClean="0">
                <a:latin typeface="Times New Roman" pitchFamily="18" charset="0"/>
                <a:cs typeface="Times New Roman" pitchFamily="18" charset="0"/>
              </a:rPr>
              <a:t> University of Princeton (2012).</a:t>
            </a:r>
          </a:p>
          <a:p>
            <a:pPr>
              <a:buClr>
                <a:srgbClr val="C00000"/>
              </a:buClr>
              <a:buFont typeface="Wingdings" pitchFamily="2" charset="2"/>
              <a:buChar char="q"/>
            </a:pPr>
            <a:r>
              <a:rPr lang="en-US" sz="2000" smtClean="0">
                <a:latin typeface="Times New Roman" pitchFamily="18" charset="0"/>
                <a:cs typeface="Times New Roman" pitchFamily="18" charset="0"/>
              </a:rPr>
              <a:t> University of Houston (2012-2014).</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92113"/>
            <a:ext cx="10515600" cy="690562"/>
          </a:xfrm>
        </p:spPr>
        <p:txBody>
          <a:bodyPr/>
          <a:lstStyle/>
          <a:p>
            <a:pPr algn="ctr" fontAlgn="auto">
              <a:spcAft>
                <a:spcPts val="0"/>
              </a:spcAft>
              <a:defRPr/>
            </a:pPr>
            <a:r>
              <a:rPr lang="en-US" dirty="0">
                <a:solidFill>
                  <a:srgbClr val="C00000"/>
                </a:solidFill>
                <a:latin typeface="Times New Roman" panose="02020603050405020304" pitchFamily="18" charset="0"/>
                <a:cs typeface="Times New Roman" panose="02020603050405020304" pitchFamily="18" charset="0"/>
              </a:rPr>
              <a:t>Evaluation: The 2009 EITM Workshop</a:t>
            </a:r>
          </a:p>
        </p:txBody>
      </p:sp>
      <p:sp>
        <p:nvSpPr>
          <p:cNvPr id="3" name="Content Placeholder 2"/>
          <p:cNvSpPr>
            <a:spLocks noGrp="1"/>
          </p:cNvSpPr>
          <p:nvPr>
            <p:ph idx="1"/>
          </p:nvPr>
        </p:nvSpPr>
        <p:spPr>
          <a:xfrm>
            <a:off x="566738" y="1366838"/>
            <a:ext cx="10872787" cy="4529137"/>
          </a:xfrm>
        </p:spPr>
        <p:txBody>
          <a:bodyPr>
            <a:normAutofit lnSpcReduction="10000"/>
          </a:bodyPr>
          <a:lstStyle/>
          <a:p>
            <a:pPr marL="265169" indent="-265169" algn="just" fontAlgn="auto">
              <a:spcBef>
                <a:spcPts val="251"/>
              </a:spcBef>
              <a:spcAft>
                <a:spcPts val="1200"/>
              </a:spcAft>
              <a:buClr>
                <a:srgbClr val="C00000"/>
              </a:buClr>
              <a:buFont typeface="Wingdings 2"/>
              <a:buChar char=""/>
              <a:defRPr/>
            </a:pPr>
            <a:r>
              <a:rPr lang="en-US" sz="1800" dirty="0">
                <a:latin typeface="Times New Roman" panose="02020603050405020304" pitchFamily="18" charset="0"/>
                <a:cs typeface="Times New Roman" panose="02020603050405020304" pitchFamily="18" charset="0"/>
              </a:rPr>
              <a:t>In 2009, the NSF Political Science Program convened a second Workshop asking faculty participants to evaluate the impact of the EITM initiative and, more specifically, the summer institutes</a:t>
            </a:r>
            <a:r>
              <a:rPr lang="en-US" sz="1800" dirty="0" smtClean="0">
                <a:latin typeface="Times New Roman" panose="02020603050405020304" pitchFamily="18" charset="0"/>
                <a:cs typeface="Times New Roman" panose="02020603050405020304" pitchFamily="18" charset="0"/>
              </a:rPr>
              <a:t>.</a:t>
            </a:r>
          </a:p>
          <a:p>
            <a:pPr marL="265169" indent="-265169" algn="just" fontAlgn="auto">
              <a:spcBef>
                <a:spcPts val="251"/>
              </a:spcBef>
              <a:spcAft>
                <a:spcPts val="1200"/>
              </a:spcAft>
              <a:buClr>
                <a:srgbClr val="C00000"/>
              </a:buClr>
              <a:buFont typeface="Wingdings 2"/>
              <a:buChar char=""/>
              <a:defRPr/>
            </a:pPr>
            <a:r>
              <a:rPr lang="en-US" sz="1800" dirty="0" smtClean="0">
                <a:latin typeface="Times New Roman" panose="02020603050405020304" pitchFamily="18" charset="0"/>
                <a:cs typeface="Times New Roman" panose="02020603050405020304" pitchFamily="18" charset="0"/>
              </a:rPr>
              <a:t>The </a:t>
            </a:r>
            <a:r>
              <a:rPr lang="en-US" sz="1800" dirty="0">
                <a:latin typeface="Times New Roman" panose="02020603050405020304" pitchFamily="18" charset="0"/>
                <a:cs typeface="Times New Roman" panose="02020603050405020304" pitchFamily="18" charset="0"/>
              </a:rPr>
              <a:t>2009 Workshop participants indicated that EITM had a major positive scientific impact during the past </a:t>
            </a:r>
            <a:r>
              <a:rPr lang="en-US" sz="1800" dirty="0" smtClean="0">
                <a:latin typeface="Times New Roman" panose="02020603050405020304" pitchFamily="18" charset="0"/>
                <a:cs typeface="Times New Roman" panose="02020603050405020304" pitchFamily="18" charset="0"/>
              </a:rPr>
              <a:t>decade.</a:t>
            </a:r>
          </a:p>
          <a:p>
            <a:pPr marL="265169" indent="-265169" algn="just" fontAlgn="auto">
              <a:spcBef>
                <a:spcPts val="251"/>
              </a:spcBef>
              <a:spcAft>
                <a:spcPts val="1200"/>
              </a:spcAft>
              <a:buClr>
                <a:srgbClr val="C00000"/>
              </a:buClr>
              <a:buFont typeface="Wingdings 2"/>
              <a:buChar char=""/>
              <a:defRPr/>
            </a:pPr>
            <a:r>
              <a:rPr lang="en-US" sz="1800" dirty="0" smtClean="0">
                <a:latin typeface="Times New Roman" panose="02020603050405020304" pitchFamily="18" charset="0"/>
                <a:cs typeface="Times New Roman" panose="02020603050405020304" pitchFamily="18" charset="0"/>
              </a:rPr>
              <a:t>The </a:t>
            </a:r>
            <a:r>
              <a:rPr lang="en-US" sz="1800" dirty="0">
                <a:latin typeface="Times New Roman" panose="02020603050405020304" pitchFamily="18" charset="0"/>
                <a:cs typeface="Times New Roman" panose="02020603050405020304" pitchFamily="18" charset="0"/>
              </a:rPr>
              <a:t>2009 Workshop also assessed the impact of the summer institutes. The data from an e-mail survey conducted by Washington University of past student participants in its institutes showed a positive effect of the institute on the participants’ future progress. For example, 36 out of 43 respondents indicated that the institute played an important role in framing their dissertation projects, and 11 engaged in further collaboration with other EITM participants. More importantly, 23 of the 43 EITM graduates who participated in the survey went into tenure-track faculty positions. </a:t>
            </a:r>
          </a:p>
          <a:p>
            <a:pPr marL="265169" indent="-265169" algn="just" fontAlgn="auto">
              <a:spcBef>
                <a:spcPts val="251"/>
              </a:spcBef>
              <a:spcAft>
                <a:spcPts val="1200"/>
              </a:spcAft>
              <a:buClr>
                <a:srgbClr val="C00000"/>
              </a:buClr>
              <a:buFont typeface="Wingdings 2"/>
              <a:buChar char=""/>
              <a:defRPr/>
            </a:pPr>
            <a:r>
              <a:rPr lang="en-US" sz="1800" dirty="0">
                <a:latin typeface="Times New Roman" panose="02020603050405020304" pitchFamily="18" charset="0"/>
                <a:cs typeface="Times New Roman" panose="02020603050405020304" pitchFamily="18" charset="0"/>
              </a:rPr>
              <a:t>Similarly, an e-mail survey of participants of the first rotating summer institutes (Harvard, Duke, Michigan, UCLA, UC-Berkeley) found that 83 currently hold tenure-track assistant professor positions, five hold tenured associate or full professor positions, six were currently completing post-doctoral fellowships, three have other research positions, and nine are still students (the remaining 33 did not respond to the survey</a:t>
            </a:r>
            <a:r>
              <a:rPr lang="en-US" sz="1800" dirty="0" smtClean="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450" y="344488"/>
            <a:ext cx="10912475" cy="1052512"/>
          </a:xfrm>
        </p:spPr>
        <p:txBody>
          <a:bodyPr/>
          <a:lstStyle/>
          <a:p>
            <a:pPr algn="ctr" fontAlgn="auto">
              <a:spcAft>
                <a:spcPts val="0"/>
              </a:spcAft>
              <a:defRPr/>
            </a:pPr>
            <a:r>
              <a:rPr lang="en-US" dirty="0" smtClean="0">
                <a:solidFill>
                  <a:srgbClr val="C00000"/>
                </a:solidFill>
                <a:latin typeface="Times New Roman" panose="02020603050405020304" pitchFamily="18" charset="0"/>
                <a:cs typeface="Times New Roman" panose="02020603050405020304" pitchFamily="18" charset="0"/>
              </a:rPr>
              <a:t>II.  EITM </a:t>
            </a:r>
            <a:r>
              <a:rPr lang="en-US" dirty="0">
                <a:solidFill>
                  <a:srgbClr val="C00000"/>
                </a:solidFill>
                <a:latin typeface="Times New Roman" panose="02020603050405020304" pitchFamily="18" charset="0"/>
                <a:cs typeface="Times New Roman" panose="02020603050405020304" pitchFamily="18" charset="0"/>
              </a:rPr>
              <a:t>Definition and EITM </a:t>
            </a:r>
            <a:r>
              <a:rPr lang="en-US" dirty="0" smtClean="0">
                <a:solidFill>
                  <a:srgbClr val="C00000"/>
                </a:solidFill>
                <a:latin typeface="Times New Roman" panose="02020603050405020304" pitchFamily="18" charset="0"/>
                <a:cs typeface="Times New Roman" panose="02020603050405020304" pitchFamily="18" charset="0"/>
              </a:rPr>
              <a:t>Framework</a:t>
            </a:r>
            <a:endParaRPr lang="en-US"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69925" y="1711325"/>
            <a:ext cx="10788650" cy="4187825"/>
          </a:xfrm>
        </p:spPr>
        <p:txBody>
          <a:bodyPr>
            <a:normAutofit/>
          </a:bodyPr>
          <a:lstStyle/>
          <a:p>
            <a:pPr marL="265169" indent="-265169" algn="just" fontAlgn="auto">
              <a:spcBef>
                <a:spcPts val="251"/>
              </a:spcBef>
              <a:spcAft>
                <a:spcPts val="0"/>
              </a:spcAft>
              <a:buClr>
                <a:srgbClr val="C00000"/>
              </a:buClr>
              <a:buFont typeface="Wingdings 2"/>
              <a:buChar char=""/>
              <a:defRPr/>
            </a:pPr>
            <a:r>
              <a:rPr lang="en-US" sz="1800" dirty="0">
                <a:latin typeface="Times New Roman" panose="02020603050405020304" pitchFamily="18" charset="0"/>
                <a:cs typeface="Times New Roman" panose="02020603050405020304" pitchFamily="18" charset="0"/>
              </a:rPr>
              <a:t>EITM is a method – even a mindset – where researchers treat formal and empirical analysis as linked entities intended to create a dialogue between theory and test</a:t>
            </a:r>
            <a:r>
              <a:rPr lang="en-US" sz="1800" dirty="0" smtClean="0">
                <a:latin typeface="Times New Roman" panose="02020603050405020304" pitchFamily="18" charset="0"/>
                <a:cs typeface="Times New Roman" panose="02020603050405020304" pitchFamily="18" charset="0"/>
              </a:rPr>
              <a:t>.</a:t>
            </a:r>
          </a:p>
          <a:p>
            <a:pPr marL="0" indent="0" algn="just" fontAlgn="auto">
              <a:spcBef>
                <a:spcPts val="251"/>
              </a:spcBef>
              <a:spcAft>
                <a:spcPts val="0"/>
              </a:spcAft>
              <a:buFont typeface="Wingdings 2"/>
              <a:buNone/>
              <a:defRPr/>
            </a:pPr>
            <a:endParaRPr lang="en-US" sz="1800" dirty="0" smtClean="0">
              <a:latin typeface="Times New Roman" panose="02020603050405020304" pitchFamily="18" charset="0"/>
              <a:cs typeface="Times New Roman" panose="02020603050405020304" pitchFamily="18" charset="0"/>
            </a:endParaRPr>
          </a:p>
          <a:p>
            <a:pPr marL="265169" indent="-265169" algn="just" fontAlgn="auto">
              <a:spcBef>
                <a:spcPts val="251"/>
              </a:spcBef>
              <a:spcAft>
                <a:spcPts val="0"/>
              </a:spcAft>
              <a:buClr>
                <a:srgbClr val="C00000"/>
              </a:buClr>
              <a:buFont typeface="Wingdings 2"/>
              <a:buChar char=""/>
              <a:defRPr/>
            </a:pPr>
            <a:r>
              <a:rPr lang="en-US" sz="1800" dirty="0" smtClean="0">
                <a:latin typeface="Times New Roman" panose="02020603050405020304" pitchFamily="18" charset="0"/>
                <a:cs typeface="Times New Roman" panose="02020603050405020304" pitchFamily="18" charset="0"/>
              </a:rPr>
              <a:t>There </a:t>
            </a:r>
            <a:r>
              <a:rPr lang="en-US" sz="1800" dirty="0">
                <a:latin typeface="Times New Roman" panose="02020603050405020304" pitchFamily="18" charset="0"/>
                <a:cs typeface="Times New Roman" panose="02020603050405020304" pitchFamily="18" charset="0"/>
              </a:rPr>
              <a:t>is more than one way to link formal and empirical analysis</a:t>
            </a:r>
            <a:r>
              <a:rPr lang="en-US" sz="1800" dirty="0" smtClean="0">
                <a:latin typeface="Times New Roman" panose="02020603050405020304" pitchFamily="18" charset="0"/>
                <a:cs typeface="Times New Roman" panose="02020603050405020304" pitchFamily="18" charset="0"/>
              </a:rPr>
              <a:t>.</a:t>
            </a:r>
          </a:p>
          <a:p>
            <a:pPr marL="0" indent="0" algn="just" fontAlgn="auto">
              <a:spcBef>
                <a:spcPts val="251"/>
              </a:spcBef>
              <a:spcAft>
                <a:spcPts val="0"/>
              </a:spcAft>
              <a:buFont typeface="Wingdings 2"/>
              <a:buNone/>
              <a:defRPr/>
            </a:pPr>
            <a:endParaRPr lang="en-US" sz="1800" dirty="0" smtClean="0">
              <a:latin typeface="Times New Roman" panose="02020603050405020304" pitchFamily="18" charset="0"/>
              <a:cs typeface="Times New Roman" panose="02020603050405020304" pitchFamily="18" charset="0"/>
            </a:endParaRPr>
          </a:p>
          <a:p>
            <a:pPr marL="265169" indent="-265169" algn="just" fontAlgn="auto">
              <a:spcBef>
                <a:spcPts val="251"/>
              </a:spcBef>
              <a:spcAft>
                <a:spcPts val="0"/>
              </a:spcAft>
              <a:buClr>
                <a:srgbClr val="C00000"/>
              </a:buClr>
              <a:buFont typeface="Wingdings 2"/>
              <a:buChar char=""/>
              <a:defRPr/>
            </a:pPr>
            <a:r>
              <a:rPr lang="en-US" sz="1800" dirty="0" smtClean="0">
                <a:latin typeface="Times New Roman" panose="02020603050405020304" pitchFamily="18" charset="0"/>
                <a:cs typeface="Times New Roman" panose="02020603050405020304" pitchFamily="18" charset="0"/>
              </a:rPr>
              <a:t>Below </a:t>
            </a:r>
            <a:r>
              <a:rPr lang="en-US" sz="1800" dirty="0">
                <a:latin typeface="Times New Roman" panose="02020603050405020304" pitchFamily="18" charset="0"/>
                <a:cs typeface="Times New Roman" panose="02020603050405020304" pitchFamily="18" charset="0"/>
              </a:rPr>
              <a:t>we present the EITM framework that was created at </a:t>
            </a:r>
            <a:r>
              <a:rPr lang="en-US" sz="1800" dirty="0" smtClean="0">
                <a:latin typeface="Times New Roman" panose="02020603050405020304" pitchFamily="18" charset="0"/>
                <a:cs typeface="Times New Roman" panose="02020603050405020304" pitchFamily="18" charset="0"/>
              </a:rPr>
              <a:t>NSF.</a:t>
            </a:r>
          </a:p>
          <a:p>
            <a:pPr marL="0" indent="0" fontAlgn="auto">
              <a:spcBef>
                <a:spcPts val="251"/>
              </a:spcBef>
              <a:spcAft>
                <a:spcPts val="0"/>
              </a:spcAft>
              <a:buFont typeface="Wingdings 2"/>
              <a:buNone/>
              <a:defRPr/>
            </a:pPr>
            <a:endParaRPr lang="en-US" sz="18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875" y="0"/>
            <a:ext cx="10912475" cy="1050925"/>
          </a:xfrm>
        </p:spPr>
        <p:txBody>
          <a:bodyPr/>
          <a:lstStyle/>
          <a:p>
            <a:pPr algn="ctr" fontAlgn="auto">
              <a:spcAft>
                <a:spcPts val="0"/>
              </a:spcAft>
              <a:defRPr/>
            </a:pPr>
            <a:r>
              <a:rPr lang="en-US" sz="3200" dirty="0">
                <a:solidFill>
                  <a:srgbClr val="C00000"/>
                </a:solidFill>
                <a:latin typeface="Times New Roman" panose="02020603050405020304" pitchFamily="18" charset="0"/>
                <a:cs typeface="Times New Roman" panose="02020603050405020304" pitchFamily="18" charset="0"/>
              </a:rPr>
              <a:t>EITM Definition and EITM </a:t>
            </a:r>
            <a:r>
              <a:rPr lang="en-US" sz="3200" dirty="0" smtClean="0">
                <a:solidFill>
                  <a:srgbClr val="C00000"/>
                </a:solidFill>
                <a:latin typeface="Times New Roman" panose="02020603050405020304" pitchFamily="18" charset="0"/>
                <a:cs typeface="Times New Roman" panose="02020603050405020304" pitchFamily="18" charset="0"/>
              </a:rPr>
              <a:t>Framework</a:t>
            </a:r>
            <a:endParaRPr lang="en-US" sz="32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61975" y="1152525"/>
            <a:ext cx="10877550" cy="4943475"/>
          </a:xfrm>
        </p:spPr>
        <p:txBody>
          <a:bodyPr>
            <a:noAutofit/>
          </a:bodyPr>
          <a:lstStyle/>
          <a:p>
            <a:pPr marL="265169" indent="-265169" algn="just" fontAlgn="auto">
              <a:spcBef>
                <a:spcPts val="0"/>
              </a:spcBef>
              <a:spcAft>
                <a:spcPts val="0"/>
              </a:spcAft>
              <a:buClr>
                <a:srgbClr val="C00000"/>
              </a:buClr>
              <a:buFont typeface="Wingdings 2"/>
              <a:buChar char=""/>
              <a:defRPr/>
            </a:pPr>
            <a:r>
              <a:rPr lang="en-US" sz="1600" dirty="0">
                <a:latin typeface="Times New Roman" panose="02020603050405020304" pitchFamily="18" charset="0"/>
                <a:cs typeface="Times New Roman" panose="02020603050405020304" pitchFamily="18" charset="0"/>
              </a:rPr>
              <a:t>The elements of EITM – the NSF version – involve a three-step framework:</a:t>
            </a:r>
          </a:p>
          <a:p>
            <a:pPr marL="265169" indent="-265169" algn="just" fontAlgn="auto">
              <a:spcBef>
                <a:spcPts val="0"/>
              </a:spcBef>
              <a:spcAft>
                <a:spcPts val="0"/>
              </a:spcAft>
              <a:buFont typeface="Wingdings 2"/>
              <a:buChar char=""/>
              <a:defRPr/>
            </a:pPr>
            <a:endParaRPr lang="en-US" sz="1600" dirty="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Font typeface="Wingdings 2"/>
              <a:buNone/>
              <a:defRPr/>
            </a:pPr>
            <a:r>
              <a:rPr lang="en-US" sz="1600" b="1" i="1" dirty="0">
                <a:latin typeface="Times New Roman" panose="02020603050405020304" pitchFamily="18" charset="0"/>
                <a:cs typeface="Times New Roman" panose="02020603050405020304" pitchFamily="18" charset="0"/>
              </a:rPr>
              <a:t>Step 1. </a:t>
            </a:r>
            <a:r>
              <a:rPr lang="en-US" sz="1600" b="1" i="1" dirty="0">
                <a:solidFill>
                  <a:srgbClr val="C00000"/>
                </a:solidFill>
                <a:latin typeface="Times New Roman" panose="02020603050405020304" pitchFamily="18" charset="0"/>
                <a:cs typeface="Times New Roman" panose="02020603050405020304" pitchFamily="18" charset="0"/>
              </a:rPr>
              <a:t>Identify and Relate Focal Concepts</a:t>
            </a:r>
            <a:r>
              <a:rPr lang="en-US" sz="1600" b="1" i="1" dirty="0">
                <a:latin typeface="Times New Roman" panose="02020603050405020304" pitchFamily="18" charset="0"/>
                <a:cs typeface="Times New Roman" panose="02020603050405020304" pitchFamily="18" charset="0"/>
              </a:rPr>
              <a:t>.</a:t>
            </a:r>
          </a:p>
          <a:p>
            <a:pPr marL="0" indent="0" algn="just" fontAlgn="auto">
              <a:spcBef>
                <a:spcPts val="0"/>
              </a:spcBef>
              <a:spcAft>
                <a:spcPts val="0"/>
              </a:spcAft>
              <a:buFont typeface="Wingdings 2"/>
              <a:buNone/>
              <a:defRPr/>
            </a:pPr>
            <a:endParaRPr lang="en-US" sz="1100" b="1" i="1" dirty="0">
              <a:latin typeface="Times New Roman" panose="02020603050405020304" pitchFamily="18" charset="0"/>
              <a:cs typeface="Times New Roman" panose="02020603050405020304" pitchFamily="18" charset="0"/>
            </a:endParaRPr>
          </a:p>
          <a:p>
            <a:pPr marL="285750" indent="-285750" algn="just" fontAlgn="auto">
              <a:lnSpc>
                <a:spcPts val="1400"/>
              </a:lnSpc>
              <a:spcBef>
                <a:spcPts val="0"/>
              </a:spcBef>
              <a:spcAft>
                <a:spcPts val="0"/>
              </a:spcAft>
              <a:buClr>
                <a:srgbClr val="C00000"/>
              </a:buClr>
              <a:buSzPct val="100000"/>
              <a:buFont typeface="Wingdings" panose="05000000000000000000" pitchFamily="2" charset="2"/>
              <a:buChar char="q"/>
              <a:defRPr/>
            </a:pPr>
            <a:r>
              <a:rPr lang="en-US" sz="1600" dirty="0">
                <a:latin typeface="Times New Roman" panose="02020603050405020304" pitchFamily="18" charset="0"/>
                <a:cs typeface="Times New Roman" panose="02020603050405020304" pitchFamily="18" charset="0"/>
              </a:rPr>
              <a:t>Concepts of particular concern in this framework reflect many overarching social and behavioral processes. Examples include (but are not limited to):</a:t>
            </a:r>
          </a:p>
          <a:p>
            <a:pPr marL="0" indent="0" algn="just" fontAlgn="auto">
              <a:lnSpc>
                <a:spcPts val="1400"/>
              </a:lnSpc>
              <a:spcBef>
                <a:spcPts val="0"/>
              </a:spcBef>
              <a:spcAft>
                <a:spcPts val="0"/>
              </a:spcAft>
              <a:buFont typeface="Wingdings 2"/>
              <a:buNone/>
              <a:defRPr/>
            </a:pPr>
            <a:endParaRPr lang="en-US" sz="900" dirty="0">
              <a:latin typeface="Times New Roman" panose="02020603050405020304" pitchFamily="18" charset="0"/>
              <a:cs typeface="Times New Roman" panose="02020603050405020304" pitchFamily="18" charset="0"/>
            </a:endParaRPr>
          </a:p>
          <a:p>
            <a:pPr marL="457189" indent="0" algn="just" fontAlgn="auto">
              <a:lnSpc>
                <a:spcPts val="1400"/>
              </a:lnSpc>
              <a:spcBef>
                <a:spcPts val="0"/>
              </a:spcBef>
              <a:spcAft>
                <a:spcPts val="0"/>
              </a:spcAft>
              <a:buFont typeface="Wingdings 2"/>
              <a:buNone/>
              <a:defRPr/>
            </a:pPr>
            <a:r>
              <a:rPr lang="en-US" sz="1600" dirty="0">
                <a:latin typeface="Times New Roman" panose="02020603050405020304" pitchFamily="18" charset="0"/>
                <a:cs typeface="Times New Roman" panose="02020603050405020304" pitchFamily="18" charset="0"/>
              </a:rPr>
              <a:t>• decision making</a:t>
            </a:r>
          </a:p>
          <a:p>
            <a:pPr marL="457189" indent="0" algn="just" fontAlgn="auto">
              <a:spcBef>
                <a:spcPts val="0"/>
              </a:spcBef>
              <a:spcAft>
                <a:spcPts val="0"/>
              </a:spcAft>
              <a:buFont typeface="Wingdings 2"/>
              <a:buNone/>
              <a:defRPr/>
            </a:pPr>
            <a:r>
              <a:rPr lang="en-US" sz="1600" dirty="0">
                <a:latin typeface="Times New Roman" panose="02020603050405020304" pitchFamily="18" charset="0"/>
                <a:cs typeface="Times New Roman" panose="02020603050405020304" pitchFamily="18" charset="0"/>
              </a:rPr>
              <a:t>• bargaining</a:t>
            </a:r>
          </a:p>
          <a:p>
            <a:pPr marL="457189" indent="0" algn="just" fontAlgn="auto">
              <a:spcBef>
                <a:spcPts val="0"/>
              </a:spcBef>
              <a:spcAft>
                <a:spcPts val="0"/>
              </a:spcAft>
              <a:buFont typeface="Wingdings 2"/>
              <a:buNone/>
              <a:defRPr/>
            </a:pPr>
            <a:r>
              <a:rPr lang="en-US" sz="1600" dirty="0">
                <a:latin typeface="Times New Roman" panose="02020603050405020304" pitchFamily="18" charset="0"/>
                <a:cs typeface="Times New Roman" panose="02020603050405020304" pitchFamily="18" charset="0"/>
              </a:rPr>
              <a:t>• expectations</a:t>
            </a:r>
          </a:p>
          <a:p>
            <a:pPr marL="457189" indent="0" algn="just" fontAlgn="auto">
              <a:spcBef>
                <a:spcPts val="0"/>
              </a:spcBef>
              <a:spcAft>
                <a:spcPts val="0"/>
              </a:spcAft>
              <a:buFont typeface="Wingdings 2"/>
              <a:buNone/>
              <a:defRPr/>
            </a:pPr>
            <a:r>
              <a:rPr lang="en-US" sz="1600" dirty="0">
                <a:latin typeface="Times New Roman" panose="02020603050405020304" pitchFamily="18" charset="0"/>
                <a:cs typeface="Times New Roman" panose="02020603050405020304" pitchFamily="18" charset="0"/>
              </a:rPr>
              <a:t>• learning</a:t>
            </a:r>
          </a:p>
          <a:p>
            <a:pPr marL="457189" indent="0" algn="just" fontAlgn="auto">
              <a:lnSpc>
                <a:spcPts val="1400"/>
              </a:lnSpc>
              <a:spcBef>
                <a:spcPts val="0"/>
              </a:spcBef>
              <a:spcAft>
                <a:spcPts val="0"/>
              </a:spcAft>
              <a:buFont typeface="Wingdings 2"/>
              <a:buNone/>
              <a:defRPr/>
            </a:pPr>
            <a:r>
              <a:rPr lang="en-US" sz="1600" dirty="0">
                <a:latin typeface="Times New Roman" panose="02020603050405020304" pitchFamily="18" charset="0"/>
                <a:cs typeface="Times New Roman" panose="02020603050405020304" pitchFamily="18" charset="0"/>
              </a:rPr>
              <a:t>• elements of social interaction (strategic and non-strategic)</a:t>
            </a:r>
          </a:p>
          <a:p>
            <a:pPr marL="0" indent="0" algn="just" fontAlgn="auto">
              <a:lnSpc>
                <a:spcPts val="1400"/>
              </a:lnSpc>
              <a:spcBef>
                <a:spcPts val="0"/>
              </a:spcBef>
              <a:spcAft>
                <a:spcPts val="0"/>
              </a:spcAft>
              <a:buFont typeface="Wingdings 2"/>
              <a:buNone/>
              <a:defRPr/>
            </a:pPr>
            <a:endParaRPr lang="en-US" sz="900" dirty="0">
              <a:latin typeface="Times New Roman" panose="02020603050405020304" pitchFamily="18" charset="0"/>
              <a:cs typeface="Times New Roman" panose="02020603050405020304" pitchFamily="18" charset="0"/>
            </a:endParaRPr>
          </a:p>
          <a:p>
            <a:pPr marL="285750" indent="-285750" algn="just" fontAlgn="auto">
              <a:lnSpc>
                <a:spcPts val="1400"/>
              </a:lnSpc>
              <a:spcBef>
                <a:spcPts val="0"/>
              </a:spcBef>
              <a:spcAft>
                <a:spcPts val="0"/>
              </a:spcAft>
              <a:buClr>
                <a:srgbClr val="C00000"/>
              </a:buClr>
              <a:buSzPct val="100000"/>
              <a:buFont typeface="Wingdings" panose="05000000000000000000" pitchFamily="2" charset="2"/>
              <a:buChar char="q"/>
              <a:defRPr/>
            </a:pPr>
            <a:r>
              <a:rPr lang="en-US" sz="1600" dirty="0">
                <a:latin typeface="Times New Roman" panose="02020603050405020304" pitchFamily="18" charset="0"/>
                <a:cs typeface="Times New Roman" panose="02020603050405020304" pitchFamily="18" charset="0"/>
              </a:rPr>
              <a:t>It is also important to find an appropriate statistical concept to match with the theoretical concept. Examples of applied statistical concepts include (but are not limited to):</a:t>
            </a:r>
          </a:p>
          <a:p>
            <a:pPr marL="0" indent="0" algn="just" fontAlgn="auto">
              <a:lnSpc>
                <a:spcPts val="1400"/>
              </a:lnSpc>
              <a:spcBef>
                <a:spcPts val="0"/>
              </a:spcBef>
              <a:spcAft>
                <a:spcPts val="0"/>
              </a:spcAft>
              <a:buFont typeface="Wingdings 2"/>
              <a:buNone/>
              <a:defRPr/>
            </a:pPr>
            <a:endParaRPr lang="en-US" sz="900" dirty="0">
              <a:latin typeface="Times New Roman" panose="02020603050405020304" pitchFamily="18" charset="0"/>
              <a:cs typeface="Times New Roman" panose="02020603050405020304" pitchFamily="18" charset="0"/>
            </a:endParaRPr>
          </a:p>
          <a:p>
            <a:pPr marL="457189" indent="0" algn="just" fontAlgn="auto">
              <a:lnSpc>
                <a:spcPts val="1400"/>
              </a:lnSpc>
              <a:spcBef>
                <a:spcPts val="0"/>
              </a:spcBef>
              <a:spcAft>
                <a:spcPts val="0"/>
              </a:spcAft>
              <a:buFont typeface="Wingdings 2"/>
              <a:buNone/>
              <a:defRPr/>
            </a:pPr>
            <a:r>
              <a:rPr lang="en-US" sz="1600" dirty="0">
                <a:latin typeface="Times New Roman" panose="02020603050405020304" pitchFamily="18" charset="0"/>
                <a:cs typeface="Times New Roman" panose="02020603050405020304" pitchFamily="18" charset="0"/>
              </a:rPr>
              <a:t>• persistence</a:t>
            </a:r>
          </a:p>
          <a:p>
            <a:pPr marL="457189" indent="0" algn="just" fontAlgn="auto">
              <a:spcBef>
                <a:spcPts val="0"/>
              </a:spcBef>
              <a:spcAft>
                <a:spcPts val="0"/>
              </a:spcAft>
              <a:buFont typeface="Wingdings 2"/>
              <a:buNone/>
              <a:defRPr/>
            </a:pPr>
            <a:r>
              <a:rPr lang="en-US" sz="1600" dirty="0">
                <a:latin typeface="Times New Roman" panose="02020603050405020304" pitchFamily="18" charset="0"/>
                <a:cs typeface="Times New Roman" panose="02020603050405020304" pitchFamily="18" charset="0"/>
              </a:rPr>
              <a:t>• measurement error</a:t>
            </a:r>
          </a:p>
          <a:p>
            <a:pPr marL="457189" indent="0" algn="just" fontAlgn="auto">
              <a:spcBef>
                <a:spcPts val="0"/>
              </a:spcBef>
              <a:spcAft>
                <a:spcPts val="0"/>
              </a:spcAft>
              <a:buFont typeface="Wingdings 2"/>
              <a:buNone/>
              <a:defRPr/>
            </a:pPr>
            <a:r>
              <a:rPr lang="en-US" sz="1600" dirty="0">
                <a:latin typeface="Times New Roman" panose="02020603050405020304" pitchFamily="18" charset="0"/>
                <a:cs typeface="Times New Roman" panose="02020603050405020304" pitchFamily="18" charset="0"/>
              </a:rPr>
              <a:t>• nominal choice</a:t>
            </a:r>
          </a:p>
          <a:p>
            <a:pPr marL="457189" indent="0" algn="just" fontAlgn="auto">
              <a:spcBef>
                <a:spcPts val="0"/>
              </a:spcBef>
              <a:spcAft>
                <a:spcPts val="0"/>
              </a:spcAft>
              <a:buFont typeface="Wingdings 2"/>
              <a:buNone/>
              <a:defRPr/>
            </a:pPr>
            <a:r>
              <a:rPr lang="en-US" sz="1600" dirty="0">
                <a:latin typeface="Times New Roman" panose="02020603050405020304" pitchFamily="18" charset="0"/>
                <a:cs typeface="Times New Roman" panose="02020603050405020304" pitchFamily="18" charset="0"/>
              </a:rPr>
              <a:t>• simultaneity</a:t>
            </a:r>
          </a:p>
          <a:p>
            <a:pPr marL="457189" indent="0" algn="just" fontAlgn="auto">
              <a:spcBef>
                <a:spcPts val="0"/>
              </a:spcBef>
              <a:spcAft>
                <a:spcPts val="0"/>
              </a:spcAft>
              <a:buFont typeface="Wingdings 2"/>
              <a:buNone/>
              <a:defRPr/>
            </a:pPr>
            <a:r>
              <a:rPr lang="en-US" sz="1600" dirty="0">
                <a:latin typeface="Times New Roman" panose="02020603050405020304" pitchFamily="18" charset="0"/>
                <a:cs typeface="Times New Roman" panose="02020603050405020304" pitchFamily="18" charset="0"/>
              </a:rPr>
              <a:t>• prediction</a:t>
            </a:r>
            <a:endParaRPr lang="en-US" sz="1600" b="1" i="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350" y="0"/>
            <a:ext cx="10912475" cy="1050925"/>
          </a:xfrm>
        </p:spPr>
        <p:txBody>
          <a:bodyPr/>
          <a:lstStyle/>
          <a:p>
            <a:pPr algn="ctr" fontAlgn="auto">
              <a:spcAft>
                <a:spcPts val="0"/>
              </a:spcAft>
              <a:defRPr/>
            </a:pPr>
            <a:r>
              <a:rPr lang="en-US" sz="3200" dirty="0">
                <a:solidFill>
                  <a:srgbClr val="C00000"/>
                </a:solidFill>
                <a:latin typeface="Times New Roman" panose="02020603050405020304" pitchFamily="18" charset="0"/>
                <a:cs typeface="Times New Roman" panose="02020603050405020304" pitchFamily="18" charset="0"/>
              </a:rPr>
              <a:t>EITM Definition and EITM Framework</a:t>
            </a:r>
            <a:endParaRPr lang="en-US" sz="3200" dirty="0">
              <a:solidFill>
                <a:schemeClr val="accent1">
                  <a:tint val="88000"/>
                  <a:satMod val="150000"/>
                </a:schemeClr>
              </a:solidFill>
            </a:endParaRPr>
          </a:p>
        </p:txBody>
      </p:sp>
      <p:sp>
        <p:nvSpPr>
          <p:cNvPr id="3" name="Content Placeholder 2"/>
          <p:cNvSpPr>
            <a:spLocks noGrp="1"/>
          </p:cNvSpPr>
          <p:nvPr>
            <p:ph idx="1"/>
          </p:nvPr>
        </p:nvSpPr>
        <p:spPr>
          <a:xfrm>
            <a:off x="561975" y="1209675"/>
            <a:ext cx="10934700" cy="4718050"/>
          </a:xfrm>
        </p:spPr>
        <p:txBody>
          <a:bodyPr>
            <a:noAutofit/>
          </a:bodyPr>
          <a:lstStyle/>
          <a:p>
            <a:pPr marL="0" indent="0" algn="just" fontAlgn="auto">
              <a:spcBef>
                <a:spcPts val="251"/>
              </a:spcBef>
              <a:spcAft>
                <a:spcPts val="0"/>
              </a:spcAft>
              <a:buClr>
                <a:srgbClr val="F07F09"/>
              </a:buClr>
              <a:buFont typeface="Wingdings 2"/>
              <a:buNone/>
              <a:defRPr/>
            </a:pPr>
            <a:r>
              <a:rPr lang="en-US" sz="1550" b="1" i="1" dirty="0" smtClean="0">
                <a:solidFill>
                  <a:prstClr val="black"/>
                </a:solidFill>
                <a:latin typeface="Times New Roman" panose="02020603050405020304" pitchFamily="18" charset="0"/>
                <a:cs typeface="Times New Roman" panose="02020603050405020304" pitchFamily="18" charset="0"/>
              </a:rPr>
              <a:t>Step 2. </a:t>
            </a:r>
            <a:r>
              <a:rPr lang="en-US" sz="1550" b="1" i="1" dirty="0" smtClean="0">
                <a:solidFill>
                  <a:srgbClr val="C00000"/>
                </a:solidFill>
                <a:latin typeface="Times New Roman" panose="02020603050405020304" pitchFamily="18" charset="0"/>
                <a:cs typeface="Times New Roman" panose="02020603050405020304" pitchFamily="18" charset="0"/>
              </a:rPr>
              <a:t>Developing Formal and Applied Statistical Analogues</a:t>
            </a:r>
            <a:r>
              <a:rPr lang="en-US" sz="1550" dirty="0" smtClean="0">
                <a:solidFill>
                  <a:prstClr val="black"/>
                </a:solidFill>
                <a:latin typeface="Times New Roman" panose="02020603050405020304" pitchFamily="18" charset="0"/>
                <a:cs typeface="Times New Roman" panose="02020603050405020304" pitchFamily="18" charset="0"/>
              </a:rPr>
              <a:t>.</a:t>
            </a:r>
          </a:p>
          <a:p>
            <a:pPr marL="285750" indent="-285750" algn="just" fontAlgn="auto">
              <a:spcBef>
                <a:spcPts val="251"/>
              </a:spcBef>
              <a:spcAft>
                <a:spcPts val="0"/>
              </a:spcAft>
              <a:buClr>
                <a:srgbClr val="C00000"/>
              </a:buClr>
              <a:buSzPct val="100000"/>
              <a:buFont typeface="Wingdings" panose="05000000000000000000" pitchFamily="2" charset="2"/>
              <a:buChar char="q"/>
              <a:defRPr/>
            </a:pPr>
            <a:r>
              <a:rPr lang="en-US" sz="1550" dirty="0" smtClean="0">
                <a:solidFill>
                  <a:prstClr val="black"/>
                </a:solidFill>
                <a:latin typeface="Times New Roman" panose="02020603050405020304" pitchFamily="18" charset="0"/>
                <a:cs typeface="Times New Roman" panose="02020603050405020304" pitchFamily="18" charset="0"/>
              </a:rPr>
              <a:t>To link concepts with tests, we need analogues.  Recall that an analogue is a device representing a concept via a continuous and measurable variable or set of variables. Examples of analogues for the behavioral (formal) concepts such as decision making, expectations, learning, and strategic interaction include (but are not limited to):</a:t>
            </a:r>
          </a:p>
          <a:p>
            <a:pPr marL="0" indent="0" algn="just" fontAlgn="auto">
              <a:spcBef>
                <a:spcPts val="251"/>
              </a:spcBef>
              <a:spcAft>
                <a:spcPts val="0"/>
              </a:spcAft>
              <a:buClr>
                <a:srgbClr val="F07F09"/>
              </a:buClr>
              <a:buFont typeface="Wingdings 2"/>
              <a:buNone/>
              <a:defRPr/>
            </a:pPr>
            <a:endParaRPr lang="en-US" sz="900" dirty="0">
              <a:solidFill>
                <a:prstClr val="black"/>
              </a:solidFill>
              <a:latin typeface="Times New Roman" panose="02020603050405020304" pitchFamily="18" charset="0"/>
              <a:cs typeface="Times New Roman" panose="02020603050405020304" pitchFamily="18" charset="0"/>
            </a:endParaRPr>
          </a:p>
          <a:p>
            <a:pPr marL="457189" indent="0" algn="just" fontAlgn="auto">
              <a:spcBef>
                <a:spcPts val="0"/>
              </a:spcBef>
              <a:spcAft>
                <a:spcPts val="0"/>
              </a:spcAft>
              <a:buClr>
                <a:srgbClr val="F07F09"/>
              </a:buClr>
              <a:buFont typeface="Wingdings 2"/>
              <a:buNone/>
              <a:defRPr/>
            </a:pPr>
            <a:r>
              <a:rPr lang="en-US" sz="1550" dirty="0" smtClean="0">
                <a:solidFill>
                  <a:prstClr val="black"/>
                </a:solidFill>
                <a:latin typeface="Times New Roman" panose="02020603050405020304" pitchFamily="18" charset="0"/>
                <a:cs typeface="Times New Roman" panose="02020603050405020304" pitchFamily="18" charset="0"/>
              </a:rPr>
              <a:t>• decision theory (e.g., utility maximization)</a:t>
            </a:r>
          </a:p>
          <a:p>
            <a:pPr marL="457189" indent="0" algn="just" fontAlgn="auto">
              <a:spcBef>
                <a:spcPts val="0"/>
              </a:spcBef>
              <a:spcAft>
                <a:spcPts val="0"/>
              </a:spcAft>
              <a:buClr>
                <a:srgbClr val="F07F09"/>
              </a:buClr>
              <a:buFont typeface="Wingdings 2"/>
              <a:buNone/>
              <a:defRPr/>
            </a:pPr>
            <a:r>
              <a:rPr lang="en-US" sz="1550" dirty="0" smtClean="0">
                <a:solidFill>
                  <a:prstClr val="black"/>
                </a:solidFill>
                <a:latin typeface="Times New Roman" panose="02020603050405020304" pitchFamily="18" charset="0"/>
                <a:cs typeface="Times New Roman" panose="02020603050405020304" pitchFamily="18" charset="0"/>
              </a:rPr>
              <a:t>• conditional expectations (forecasting) procedures</a:t>
            </a:r>
          </a:p>
          <a:p>
            <a:pPr marL="457189" indent="0" algn="just" fontAlgn="auto">
              <a:spcBef>
                <a:spcPts val="0"/>
              </a:spcBef>
              <a:spcAft>
                <a:spcPts val="0"/>
              </a:spcAft>
              <a:buClr>
                <a:srgbClr val="F07F09"/>
              </a:buClr>
              <a:buFont typeface="Wingdings 2"/>
              <a:buNone/>
              <a:defRPr/>
            </a:pPr>
            <a:r>
              <a:rPr lang="en-US" sz="1550" dirty="0" smtClean="0">
                <a:solidFill>
                  <a:prstClr val="black"/>
                </a:solidFill>
                <a:latin typeface="Times New Roman" panose="02020603050405020304" pitchFamily="18" charset="0"/>
                <a:cs typeface="Times New Roman" panose="02020603050405020304" pitchFamily="18" charset="0"/>
              </a:rPr>
              <a:t>• adaptive and Bayesian learning (information updating) procedures</a:t>
            </a:r>
          </a:p>
          <a:p>
            <a:pPr marL="457189" indent="0" algn="just" fontAlgn="auto">
              <a:spcBef>
                <a:spcPts val="0"/>
              </a:spcBef>
              <a:spcAft>
                <a:spcPts val="0"/>
              </a:spcAft>
              <a:buClr>
                <a:srgbClr val="F07F09"/>
              </a:buClr>
              <a:buFont typeface="Wingdings 2"/>
              <a:buNone/>
              <a:defRPr/>
            </a:pPr>
            <a:r>
              <a:rPr lang="en-US" sz="1550" dirty="0" smtClean="0">
                <a:solidFill>
                  <a:prstClr val="black"/>
                </a:solidFill>
                <a:latin typeface="Times New Roman" panose="02020603050405020304" pitchFamily="18" charset="0"/>
                <a:cs typeface="Times New Roman" panose="02020603050405020304" pitchFamily="18" charset="0"/>
              </a:rPr>
              <a:t>• game theory</a:t>
            </a:r>
          </a:p>
          <a:p>
            <a:pPr marL="0" indent="0" algn="just" fontAlgn="auto">
              <a:spcBef>
                <a:spcPts val="0"/>
              </a:spcBef>
              <a:spcAft>
                <a:spcPts val="0"/>
              </a:spcAft>
              <a:buClr>
                <a:srgbClr val="F07F09"/>
              </a:buClr>
              <a:buFont typeface="Wingdings 2"/>
              <a:buNone/>
              <a:defRPr/>
            </a:pPr>
            <a:endParaRPr lang="en-US" sz="900" dirty="0" smtClean="0">
              <a:solidFill>
                <a:prstClr val="black"/>
              </a:solidFill>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r>
              <a:rPr lang="en-US" sz="1550" dirty="0" smtClean="0">
                <a:solidFill>
                  <a:prstClr val="black"/>
                </a:solidFill>
                <a:latin typeface="Times New Roman" panose="02020603050405020304" pitchFamily="18" charset="0"/>
                <a:cs typeface="Times New Roman" panose="02020603050405020304" pitchFamily="18" charset="0"/>
              </a:rPr>
              <a:t>Examples </a:t>
            </a:r>
            <a:r>
              <a:rPr lang="en-US" sz="1550" dirty="0">
                <a:solidFill>
                  <a:prstClr val="black"/>
                </a:solidFill>
                <a:latin typeface="Times New Roman" panose="02020603050405020304" pitchFamily="18" charset="0"/>
                <a:cs typeface="Times New Roman" panose="02020603050405020304" pitchFamily="18" charset="0"/>
              </a:rPr>
              <a:t>of applied statistical analogues for the applied statistical concepts of persistence, measurement error, nominal choice, simultaneity, and prediction include (respectively):</a:t>
            </a:r>
          </a:p>
          <a:p>
            <a:pPr marL="0" indent="0" algn="just" fontAlgn="auto">
              <a:spcBef>
                <a:spcPts val="251"/>
              </a:spcBef>
              <a:spcAft>
                <a:spcPts val="0"/>
              </a:spcAft>
              <a:buClr>
                <a:srgbClr val="F07F09"/>
              </a:buClr>
              <a:buFont typeface="Wingdings 2"/>
              <a:buNone/>
              <a:defRPr/>
            </a:pPr>
            <a:endParaRPr lang="en-US" sz="900" dirty="0">
              <a:solidFill>
                <a:prstClr val="black"/>
              </a:solidFill>
              <a:latin typeface="Times New Roman" panose="02020603050405020304" pitchFamily="18" charset="0"/>
              <a:cs typeface="Times New Roman" panose="02020603050405020304" pitchFamily="18" charset="0"/>
            </a:endParaRPr>
          </a:p>
          <a:p>
            <a:pPr marL="457189" indent="0" algn="just" fontAlgn="auto">
              <a:spcBef>
                <a:spcPts val="0"/>
              </a:spcBef>
              <a:spcAft>
                <a:spcPts val="0"/>
              </a:spcAft>
              <a:buClr>
                <a:srgbClr val="F07F09"/>
              </a:buClr>
              <a:buFont typeface="Wingdings 2"/>
              <a:buNone/>
              <a:defRPr/>
            </a:pPr>
            <a:r>
              <a:rPr lang="en-US" sz="1550" dirty="0">
                <a:solidFill>
                  <a:prstClr val="black"/>
                </a:solidFill>
                <a:latin typeface="Times New Roman" panose="02020603050405020304" pitchFamily="18" charset="0"/>
                <a:cs typeface="Times New Roman" panose="02020603050405020304" pitchFamily="18" charset="0"/>
              </a:rPr>
              <a:t>• autoregressive estimation</a:t>
            </a:r>
          </a:p>
          <a:p>
            <a:pPr marL="457189" indent="0" algn="just" fontAlgn="auto">
              <a:spcBef>
                <a:spcPts val="0"/>
              </a:spcBef>
              <a:spcAft>
                <a:spcPts val="0"/>
              </a:spcAft>
              <a:buClr>
                <a:srgbClr val="F07F09"/>
              </a:buClr>
              <a:buFont typeface="Wingdings 2"/>
              <a:buNone/>
              <a:defRPr/>
            </a:pPr>
            <a:r>
              <a:rPr lang="en-US" sz="1550" dirty="0">
                <a:solidFill>
                  <a:prstClr val="black"/>
                </a:solidFill>
                <a:latin typeface="Times New Roman" panose="02020603050405020304" pitchFamily="18" charset="0"/>
                <a:cs typeface="Times New Roman" panose="02020603050405020304" pitchFamily="18" charset="0"/>
              </a:rPr>
              <a:t>• error-in-variables regression</a:t>
            </a:r>
          </a:p>
          <a:p>
            <a:pPr marL="457189" indent="0" algn="just" fontAlgn="auto">
              <a:spcBef>
                <a:spcPts val="0"/>
              </a:spcBef>
              <a:spcAft>
                <a:spcPts val="0"/>
              </a:spcAft>
              <a:buClr>
                <a:srgbClr val="F07F09"/>
              </a:buClr>
              <a:buFont typeface="Wingdings 2"/>
              <a:buNone/>
              <a:defRPr/>
            </a:pPr>
            <a:r>
              <a:rPr lang="en-US" sz="1550" dirty="0">
                <a:solidFill>
                  <a:prstClr val="black"/>
                </a:solidFill>
                <a:latin typeface="Times New Roman" panose="02020603050405020304" pitchFamily="18" charset="0"/>
                <a:cs typeface="Times New Roman" panose="02020603050405020304" pitchFamily="18" charset="0"/>
              </a:rPr>
              <a:t>• discrete choice modeling</a:t>
            </a:r>
          </a:p>
          <a:p>
            <a:pPr marL="457189" indent="0" algn="just" fontAlgn="auto">
              <a:spcBef>
                <a:spcPts val="0"/>
              </a:spcBef>
              <a:spcAft>
                <a:spcPts val="0"/>
              </a:spcAft>
              <a:buClr>
                <a:srgbClr val="F07F09"/>
              </a:buClr>
              <a:buFont typeface="Wingdings 2"/>
              <a:buNone/>
              <a:defRPr/>
            </a:pPr>
            <a:r>
              <a:rPr lang="en-US" sz="1550" dirty="0">
                <a:solidFill>
                  <a:prstClr val="black"/>
                </a:solidFill>
                <a:latin typeface="Times New Roman" panose="02020603050405020304" pitchFamily="18" charset="0"/>
                <a:cs typeface="Times New Roman" panose="02020603050405020304" pitchFamily="18" charset="0"/>
              </a:rPr>
              <a:t>• multi-stage estimation (e.g., two-stage least squares) and spatial econometrics</a:t>
            </a:r>
          </a:p>
          <a:p>
            <a:pPr marL="457189" indent="0" algn="just" fontAlgn="auto">
              <a:spcBef>
                <a:spcPts val="0"/>
              </a:spcBef>
              <a:spcAft>
                <a:spcPts val="0"/>
              </a:spcAft>
              <a:buClr>
                <a:srgbClr val="F07F09"/>
              </a:buClr>
              <a:buFont typeface="Wingdings 2"/>
              <a:buNone/>
              <a:defRPr/>
            </a:pPr>
            <a:r>
              <a:rPr lang="en-US" sz="1550" dirty="0">
                <a:solidFill>
                  <a:prstClr val="black"/>
                </a:solidFill>
                <a:latin typeface="Times New Roman" panose="02020603050405020304" pitchFamily="18" charset="0"/>
                <a:cs typeface="Times New Roman" panose="02020603050405020304" pitchFamily="18" charset="0"/>
              </a:rPr>
              <a:t>• point estimates and distributions</a:t>
            </a:r>
          </a:p>
          <a:p>
            <a:pPr marL="0" indent="0" algn="just" fontAlgn="auto">
              <a:spcBef>
                <a:spcPts val="0"/>
              </a:spcBef>
              <a:spcAft>
                <a:spcPts val="0"/>
              </a:spcAft>
              <a:buClr>
                <a:srgbClr val="F07F09"/>
              </a:buClr>
              <a:buFont typeface="Wingdings 2"/>
              <a:buNone/>
              <a:defRPr/>
            </a:pPr>
            <a:endParaRPr lang="en-US" sz="1000" dirty="0">
              <a:solidFill>
                <a:prstClr val="black"/>
              </a:solidFill>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Clr>
                <a:srgbClr val="F07F09"/>
              </a:buClr>
              <a:buFont typeface="Wingdings 2"/>
              <a:buNone/>
              <a:defRPr/>
            </a:pPr>
            <a:r>
              <a:rPr lang="en-US" sz="1550" b="1" i="1" dirty="0">
                <a:solidFill>
                  <a:prstClr val="black"/>
                </a:solidFill>
                <a:latin typeface="Times New Roman" panose="02020603050405020304" pitchFamily="18" charset="0"/>
                <a:cs typeface="Times New Roman" panose="02020603050405020304" pitchFamily="18" charset="0"/>
              </a:rPr>
              <a:t>Step 3. </a:t>
            </a:r>
            <a:r>
              <a:rPr lang="en-US" sz="1550" b="1" i="1" dirty="0">
                <a:solidFill>
                  <a:srgbClr val="C00000"/>
                </a:solidFill>
                <a:latin typeface="Times New Roman" panose="02020603050405020304" pitchFamily="18" charset="0"/>
                <a:cs typeface="Times New Roman" panose="02020603050405020304" pitchFamily="18" charset="0"/>
              </a:rPr>
              <a:t>Unify and Evaluate the Analogues</a:t>
            </a:r>
            <a:r>
              <a:rPr lang="en-US" sz="1550" dirty="0">
                <a:solidFill>
                  <a:prstClr val="black"/>
                </a:solidFill>
                <a:latin typeface="Times New Roman" panose="02020603050405020304" pitchFamily="18" charset="0"/>
                <a:cs typeface="Times New Roman" panose="02020603050405020304" pitchFamily="18" charset="0"/>
              </a:rPr>
              <a:t>.</a:t>
            </a:r>
          </a:p>
          <a:p>
            <a:pPr marL="0" indent="0" fontAlgn="auto">
              <a:spcBef>
                <a:spcPts val="251"/>
              </a:spcBef>
              <a:spcAft>
                <a:spcPts val="0"/>
              </a:spcAft>
              <a:buClr>
                <a:srgbClr val="C00000"/>
              </a:buClr>
              <a:buFont typeface="Wingdings 2"/>
              <a:buNone/>
              <a:defRPr/>
            </a:pPr>
            <a:endParaRPr lang="en-US" sz="1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1050" y="79375"/>
            <a:ext cx="10515600" cy="947738"/>
          </a:xfrm>
        </p:spPr>
        <p:txBody>
          <a:bodyPr/>
          <a:lstStyle/>
          <a:p>
            <a:pPr algn="ctr" fontAlgn="auto">
              <a:spcAft>
                <a:spcPts val="0"/>
              </a:spcAft>
              <a:defRPr/>
            </a:pPr>
            <a:r>
              <a:rPr lang="en-US" dirty="0" smtClean="0">
                <a:solidFill>
                  <a:srgbClr val="C00000"/>
                </a:solidFill>
                <a:latin typeface="Times New Roman" panose="02020603050405020304" pitchFamily="18" charset="0"/>
                <a:cs typeface="Times New Roman" panose="02020603050405020304" pitchFamily="18" charset="0"/>
              </a:rPr>
              <a:t>III.  EITM</a:t>
            </a:r>
            <a:r>
              <a:rPr lang="en-US" dirty="0">
                <a:solidFill>
                  <a:srgbClr val="C00000"/>
                </a:solidFill>
                <a:latin typeface="Times New Roman" panose="02020603050405020304" pitchFamily="18" charset="0"/>
                <a:cs typeface="Times New Roman" panose="02020603050405020304" pitchFamily="18" charset="0"/>
              </a:rPr>
              <a:t>: Clarifications</a:t>
            </a:r>
          </a:p>
        </p:txBody>
      </p:sp>
      <p:sp>
        <p:nvSpPr>
          <p:cNvPr id="3" name="Content Placeholder 2"/>
          <p:cNvSpPr>
            <a:spLocks noGrp="1"/>
          </p:cNvSpPr>
          <p:nvPr>
            <p:ph idx="1"/>
          </p:nvPr>
        </p:nvSpPr>
        <p:spPr>
          <a:xfrm>
            <a:off x="552450" y="1066800"/>
            <a:ext cx="10906125" cy="5019675"/>
          </a:xfrm>
        </p:spPr>
        <p:txBody>
          <a:bodyPr>
            <a:normAutofit/>
          </a:bodyPr>
          <a:lstStyle/>
          <a:p>
            <a:pPr marL="265169" indent="-265169" fontAlgn="auto">
              <a:spcBef>
                <a:spcPts val="0"/>
              </a:spcBef>
              <a:spcAft>
                <a:spcPts val="0"/>
              </a:spcAft>
              <a:buClr>
                <a:srgbClr val="C00000"/>
              </a:buClr>
              <a:buFont typeface="Wingdings 2"/>
              <a:buChar char=""/>
              <a:defRPr/>
            </a:pPr>
            <a:r>
              <a:rPr lang="en-US" sz="1450" b="1" i="1" dirty="0">
                <a:solidFill>
                  <a:srgbClr val="C00000"/>
                </a:solidFill>
                <a:latin typeface="Times New Roman" panose="02020603050405020304" pitchFamily="18" charset="0"/>
                <a:cs typeface="Times New Roman" panose="02020603050405020304" pitchFamily="18" charset="0"/>
              </a:rPr>
              <a:t>EITM is broader than a research initiative</a:t>
            </a:r>
            <a:r>
              <a:rPr lang="en-US" sz="1450" dirty="0">
                <a:latin typeface="Times New Roman" panose="02020603050405020304" pitchFamily="18" charset="0"/>
                <a:cs typeface="Times New Roman" panose="02020603050405020304" pitchFamily="18" charset="0"/>
              </a:rPr>
              <a:t>:</a:t>
            </a:r>
          </a:p>
          <a:p>
            <a:pPr marL="265169" indent="-265169" algn="just" fontAlgn="auto">
              <a:spcBef>
                <a:spcPts val="0"/>
              </a:spcBef>
              <a:spcAft>
                <a:spcPts val="0"/>
              </a:spcAft>
              <a:buClr>
                <a:srgbClr val="C00000"/>
              </a:buClr>
              <a:buFont typeface="+mj-lt"/>
              <a:buAutoNum type="arabicPeriod"/>
              <a:defRPr/>
            </a:pPr>
            <a:r>
              <a:rPr lang="en-US" sz="1450" dirty="0">
                <a:latin typeface="Times New Roman" panose="02020603050405020304" pitchFamily="18" charset="0"/>
                <a:cs typeface="Times New Roman" panose="02020603050405020304" pitchFamily="18" charset="0"/>
              </a:rPr>
              <a:t>EITM is not just a research initiative. </a:t>
            </a:r>
          </a:p>
          <a:p>
            <a:pPr marL="265169" indent="-265169" algn="just" fontAlgn="auto">
              <a:spcBef>
                <a:spcPts val="251"/>
              </a:spcBef>
              <a:spcAft>
                <a:spcPts val="0"/>
              </a:spcAft>
              <a:buClr>
                <a:srgbClr val="C00000"/>
              </a:buClr>
              <a:buFont typeface="+mj-lt"/>
              <a:buAutoNum type="arabicPeriod"/>
              <a:defRPr/>
            </a:pPr>
            <a:r>
              <a:rPr lang="en-US" sz="1450" dirty="0">
                <a:latin typeface="Times New Roman" panose="02020603050405020304" pitchFamily="18" charset="0"/>
                <a:cs typeface="Times New Roman" panose="02020603050405020304" pitchFamily="18" charset="0"/>
              </a:rPr>
              <a:t>EITM is an initiative that affects both training (education) and research</a:t>
            </a:r>
            <a:r>
              <a:rPr lang="en-US" sz="1450" dirty="0" smtClean="0">
                <a:latin typeface="Times New Roman" panose="02020603050405020304" pitchFamily="18" charset="0"/>
                <a:cs typeface="Times New Roman" panose="02020603050405020304" pitchFamily="18" charset="0"/>
              </a:rPr>
              <a:t>.</a:t>
            </a:r>
          </a:p>
          <a:p>
            <a:pPr marL="0" indent="0" algn="just" fontAlgn="auto">
              <a:spcBef>
                <a:spcPts val="251"/>
              </a:spcBef>
              <a:spcAft>
                <a:spcPts val="0"/>
              </a:spcAft>
              <a:buClr>
                <a:srgbClr val="C00000"/>
              </a:buClr>
              <a:buFont typeface="Wingdings 2"/>
              <a:buNone/>
              <a:defRPr/>
            </a:pPr>
            <a:endParaRPr lang="en-US" sz="1600" dirty="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200" dirty="0" smtClean="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000" dirty="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000" dirty="0" smtClean="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000" dirty="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000" dirty="0" smtClean="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100" dirty="0" smtClean="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100" dirty="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700" dirty="0">
              <a:latin typeface="Times New Roman" panose="02020603050405020304" pitchFamily="18" charset="0"/>
              <a:cs typeface="Times New Roman" panose="02020603050405020304" pitchFamily="18" charset="0"/>
            </a:endParaRPr>
          </a:p>
          <a:p>
            <a:pPr marL="285750" indent="-285750" algn="just" fontAlgn="auto">
              <a:spcBef>
                <a:spcPts val="0"/>
              </a:spcBef>
              <a:spcAft>
                <a:spcPts val="0"/>
              </a:spcAft>
              <a:buClr>
                <a:srgbClr val="C00000"/>
              </a:buClr>
              <a:buSzPct val="100000"/>
              <a:buFont typeface="Wingdings" panose="05000000000000000000" pitchFamily="2" charset="2"/>
              <a:buChar char="q"/>
              <a:defRPr/>
            </a:pPr>
            <a:r>
              <a:rPr lang="en-US" sz="1450" dirty="0">
                <a:latin typeface="Times New Roman" panose="02020603050405020304" pitchFamily="18" charset="0"/>
                <a:cs typeface="Times New Roman" panose="02020603050405020304" pitchFamily="18" charset="0"/>
              </a:rPr>
              <a:t>To be even more specific, the programmatic initiatives implementing the EITM initiative are found in the 2002 EITM Report (page 10): </a:t>
            </a:r>
          </a:p>
          <a:p>
            <a:pPr marL="0" indent="0" algn="just" fontAlgn="auto">
              <a:spcBef>
                <a:spcPts val="251"/>
              </a:spcBef>
              <a:spcAft>
                <a:spcPts val="0"/>
              </a:spcAft>
              <a:buFont typeface="Wingdings 2"/>
              <a:buNone/>
              <a:defRPr/>
            </a:pPr>
            <a:endParaRPr lang="en-US" sz="12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200" dirty="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2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05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428750" y="1762125"/>
            <a:ext cx="8782050" cy="1654175"/>
          </a:xfrm>
          <a:prstGeom prst="rect">
            <a:avLst/>
          </a:prstGeom>
          <a:noFill/>
        </p:spPr>
        <p:txBody>
          <a:bodyPr>
            <a:spAutoFit/>
          </a:bodyPr>
          <a:lstStyle/>
          <a:p>
            <a:pPr algn="just" defTabSz="114300" fontAlgn="auto">
              <a:spcBef>
                <a:spcPts val="251"/>
              </a:spcBef>
              <a:spcAft>
                <a:spcPts val="0"/>
              </a:spcAft>
              <a:buClr>
                <a:srgbClr val="F07F09"/>
              </a:buClr>
              <a:buSzPct val="80000"/>
              <a:defRPr/>
            </a:pPr>
            <a:r>
              <a:rPr lang="en-US" sz="1450" dirty="0">
                <a:solidFill>
                  <a:prstClr val="black"/>
                </a:solidFill>
                <a:latin typeface="Times New Roman" panose="02020603050405020304" pitchFamily="18" charset="0"/>
                <a:cs typeface="Times New Roman" panose="02020603050405020304" pitchFamily="18" charset="0"/>
              </a:rPr>
              <a:t>“The objective of EITM is to encourage political scientists to build formal models that are connected to an empirical test. As scholars merge formal and empirical analysis, we think they lay the groundwork for (social) scientific </a:t>
            </a:r>
            <a:r>
              <a:rPr lang="en-US" sz="1450" dirty="0" err="1">
                <a:solidFill>
                  <a:prstClr val="black"/>
                </a:solidFill>
                <a:latin typeface="Times New Roman" panose="02020603050405020304" pitchFamily="18" charset="0"/>
                <a:cs typeface="Times New Roman" panose="02020603050405020304" pitchFamily="18" charset="0"/>
              </a:rPr>
              <a:t>cumulation</a:t>
            </a:r>
            <a:r>
              <a:rPr lang="en-US" sz="1450" dirty="0">
                <a:solidFill>
                  <a:prstClr val="black"/>
                </a:solidFill>
                <a:latin typeface="Times New Roman" panose="02020603050405020304" pitchFamily="18" charset="0"/>
                <a:cs typeface="Times New Roman" panose="02020603050405020304" pitchFamily="18" charset="0"/>
              </a:rPr>
              <a:t>.  Why? By thinking about the empirical implications of theoretical models, scholars develop clear-cut empirical tests of the models. This symbiosis means that concepts must be clarified, and causal linkages must be specified. Theories must meet the challenge of these tests, and empirical work must be linked to a theory. Theories and concepts that fail are discarded. Empirical work reveals the range and the limitations of theory. Useful generalizations are produced, and political science becomes worthy of its name (Granato and Scioli 2004: 314).” </a:t>
            </a:r>
          </a:p>
        </p:txBody>
      </p:sp>
      <p:sp>
        <p:nvSpPr>
          <p:cNvPr id="5" name="TextBox 4"/>
          <p:cNvSpPr txBox="1"/>
          <p:nvPr/>
        </p:nvSpPr>
        <p:spPr>
          <a:xfrm>
            <a:off x="1428750" y="3565525"/>
            <a:ext cx="8782050" cy="2546350"/>
          </a:xfrm>
          <a:prstGeom prst="rect">
            <a:avLst/>
          </a:prstGeom>
          <a:noFill/>
        </p:spPr>
        <p:txBody>
          <a:bodyPr>
            <a:spAutoFit/>
          </a:bodyPr>
          <a:lstStyle/>
          <a:p>
            <a:pPr algn="just" defTabSz="914400" fontAlgn="auto">
              <a:spcBef>
                <a:spcPts val="251"/>
              </a:spcBef>
              <a:spcAft>
                <a:spcPts val="0"/>
              </a:spcAft>
              <a:buClr>
                <a:srgbClr val="F07F09"/>
              </a:buClr>
              <a:buSzPct val="80000"/>
              <a:defRPr/>
            </a:pPr>
            <a:r>
              <a:rPr lang="en-US" sz="1450" dirty="0">
                <a:solidFill>
                  <a:prstClr val="black"/>
                </a:solidFill>
                <a:latin typeface="Times New Roman" panose="02020603050405020304" pitchFamily="18" charset="0"/>
                <a:cs typeface="Times New Roman" panose="02020603050405020304" pitchFamily="18" charset="0"/>
              </a:rPr>
              <a:t>“To address the skills deficit in formal modeling, empirical modeling, and especially both, support can be provided for graduate training, post-doctoral opportunities, and mid-career re-tooling. Such support can include, but is not limited to, courses in formal and empirical modeling. For graduate students, funding could be provided for an additional year or two of graduate school to complete both formal and empirical modeling sequences. For faculty, support could be given to visit another department on campus or another institution.” </a:t>
            </a:r>
          </a:p>
          <a:p>
            <a:pPr algn="just" defTabSz="914400" fontAlgn="auto">
              <a:spcBef>
                <a:spcPts val="0"/>
              </a:spcBef>
              <a:spcAft>
                <a:spcPts val="0"/>
              </a:spcAft>
              <a:buClr>
                <a:srgbClr val="F07F09"/>
              </a:buClr>
              <a:buSzPct val="80000"/>
              <a:defRPr/>
            </a:pPr>
            <a:r>
              <a:rPr lang="en-US" sz="1000" dirty="0">
                <a:solidFill>
                  <a:prstClr val="black"/>
                </a:solidFill>
                <a:latin typeface="Times New Roman" panose="02020603050405020304" pitchFamily="18" charset="0"/>
                <a:cs typeface="Times New Roman" panose="02020603050405020304" pitchFamily="18" charset="0"/>
              </a:rPr>
              <a:t> </a:t>
            </a:r>
            <a:endParaRPr lang="en-US" sz="200" dirty="0">
              <a:solidFill>
                <a:prstClr val="black"/>
              </a:solidFill>
              <a:latin typeface="Times New Roman" panose="02020603050405020304" pitchFamily="18" charset="0"/>
              <a:cs typeface="Times New Roman" panose="02020603050405020304" pitchFamily="18" charset="0"/>
            </a:endParaRPr>
          </a:p>
          <a:p>
            <a:pPr algn="just" defTabSz="914400" fontAlgn="auto">
              <a:spcBef>
                <a:spcPts val="0"/>
              </a:spcBef>
              <a:spcAft>
                <a:spcPts val="0"/>
              </a:spcAft>
              <a:buClr>
                <a:srgbClr val="F07F09"/>
              </a:buClr>
              <a:buSzPct val="80000"/>
              <a:defRPr/>
            </a:pPr>
            <a:r>
              <a:rPr lang="en-US" sz="1450" dirty="0">
                <a:solidFill>
                  <a:prstClr val="black"/>
                </a:solidFill>
                <a:latin typeface="Times New Roman" panose="02020603050405020304" pitchFamily="18" charset="0"/>
                <a:cs typeface="Times New Roman" panose="02020603050405020304" pitchFamily="18" charset="0"/>
              </a:rPr>
              <a:t>“Support can also consist of summer training institutes and training centers that are positioned to serve larger numbers of individuals while reaching graduate students and faculty who are in departments that cannot offer this training. These individuals become exposed to more experienced social and behavioral scientists who combine formal and empirical analysis. The forms of exposure can vary, ranging from a summer (semester) to shorter-term lectures or workshops (one-week).”</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4675" y="-38100"/>
            <a:ext cx="10912475" cy="1050925"/>
          </a:xfrm>
        </p:spPr>
        <p:txBody>
          <a:bodyPr/>
          <a:lstStyle/>
          <a:p>
            <a:pPr algn="ctr" fontAlgn="auto">
              <a:spcAft>
                <a:spcPts val="0"/>
              </a:spcAft>
              <a:defRPr/>
            </a:pPr>
            <a:r>
              <a:rPr lang="en-US" dirty="0" smtClean="0">
                <a:solidFill>
                  <a:srgbClr val="C00000"/>
                </a:solidFill>
                <a:latin typeface="Times New Roman" panose="02020603050405020304" pitchFamily="18" charset="0"/>
                <a:cs typeface="Times New Roman" panose="02020603050405020304" pitchFamily="18" charset="0"/>
              </a:rPr>
              <a:t> EITM</a:t>
            </a:r>
            <a:r>
              <a:rPr lang="en-US" dirty="0">
                <a:solidFill>
                  <a:srgbClr val="C00000"/>
                </a:solidFill>
                <a:latin typeface="Times New Roman" panose="02020603050405020304" pitchFamily="18" charset="0"/>
                <a:cs typeface="Times New Roman" panose="02020603050405020304" pitchFamily="18" charset="0"/>
              </a:rPr>
              <a:t>: Clarifications</a:t>
            </a:r>
            <a:endParaRPr lang="en-US" dirty="0">
              <a:solidFill>
                <a:schemeClr val="accent1">
                  <a:tint val="88000"/>
                  <a:satMod val="150000"/>
                </a:schemeClr>
              </a:solidFill>
            </a:endParaRPr>
          </a:p>
        </p:txBody>
      </p:sp>
      <p:sp>
        <p:nvSpPr>
          <p:cNvPr id="3" name="Content Placeholder 2"/>
          <p:cNvSpPr>
            <a:spLocks noGrp="1"/>
          </p:cNvSpPr>
          <p:nvPr>
            <p:ph idx="1"/>
          </p:nvPr>
        </p:nvSpPr>
        <p:spPr>
          <a:xfrm>
            <a:off x="581025" y="1085850"/>
            <a:ext cx="10896600" cy="5095875"/>
          </a:xfrm>
        </p:spPr>
        <p:txBody>
          <a:bodyPr>
            <a:noAutofit/>
          </a:bodyPr>
          <a:lstStyle/>
          <a:p>
            <a:pPr marL="265169" indent="-265169" algn="just" fontAlgn="auto">
              <a:spcBef>
                <a:spcPts val="251"/>
              </a:spcBef>
              <a:spcAft>
                <a:spcPts val="0"/>
              </a:spcAft>
              <a:buClr>
                <a:srgbClr val="C00000"/>
              </a:buClr>
              <a:buFont typeface="Wingdings 2"/>
              <a:buChar char=""/>
              <a:defRPr/>
            </a:pPr>
            <a:r>
              <a:rPr lang="en-US" sz="1450" b="1" i="1" dirty="0">
                <a:solidFill>
                  <a:srgbClr val="C00000"/>
                </a:solidFill>
                <a:latin typeface="Times New Roman" panose="02020603050405020304" pitchFamily="18" charset="0"/>
                <a:cs typeface="Times New Roman" panose="02020603050405020304" pitchFamily="18" charset="0"/>
              </a:rPr>
              <a:t>EITM and the division of labor in training and research</a:t>
            </a:r>
            <a:r>
              <a:rPr lang="en-US" sz="1450" dirty="0">
                <a:latin typeface="Times New Roman" panose="02020603050405020304" pitchFamily="18" charset="0"/>
                <a:cs typeface="Times New Roman" panose="02020603050405020304" pitchFamily="18" charset="0"/>
              </a:rPr>
              <a:t>:</a:t>
            </a:r>
          </a:p>
          <a:p>
            <a:pPr marL="265169" indent="-265169" algn="just" fontAlgn="auto">
              <a:spcBef>
                <a:spcPts val="251"/>
              </a:spcBef>
              <a:spcAft>
                <a:spcPts val="0"/>
              </a:spcAft>
              <a:buClr>
                <a:srgbClr val="C00000"/>
              </a:buClr>
              <a:buFont typeface="+mj-lt"/>
              <a:buAutoNum type="arabicPeriod"/>
              <a:defRPr/>
            </a:pPr>
            <a:r>
              <a:rPr lang="en-US" sz="1450" dirty="0">
                <a:latin typeface="Times New Roman" panose="02020603050405020304" pitchFamily="18" charset="0"/>
                <a:cs typeface="Times New Roman" panose="02020603050405020304" pitchFamily="18" charset="0"/>
              </a:rPr>
              <a:t>The EITM initiative understands a division of labor, particularly in foundational training courses</a:t>
            </a:r>
            <a:r>
              <a:rPr lang="en-US" sz="1450" dirty="0" smtClean="0">
                <a:latin typeface="Times New Roman" panose="02020603050405020304" pitchFamily="18" charset="0"/>
                <a:cs typeface="Times New Roman" panose="02020603050405020304" pitchFamily="18" charset="0"/>
              </a:rPr>
              <a:t>.</a:t>
            </a:r>
          </a:p>
          <a:p>
            <a:pPr marL="0" indent="0" algn="just" fontAlgn="auto">
              <a:spcBef>
                <a:spcPts val="251"/>
              </a:spcBef>
              <a:spcAft>
                <a:spcPts val="0"/>
              </a:spcAft>
              <a:buClr>
                <a:srgbClr val="C00000"/>
              </a:buClr>
              <a:buFont typeface="Wingdings 2"/>
              <a:buNone/>
              <a:defRPr/>
            </a:pPr>
            <a:endParaRPr lang="en-US" sz="1050" dirty="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000" dirty="0" smtClean="0">
              <a:latin typeface="Times New Roman" panose="02020603050405020304" pitchFamily="18" charset="0"/>
              <a:cs typeface="Times New Roman" panose="02020603050405020304" pitchFamily="18" charset="0"/>
            </a:endParaRPr>
          </a:p>
          <a:p>
            <a:pPr marL="914377" indent="0" algn="just" fontAlgn="auto">
              <a:spcBef>
                <a:spcPts val="251"/>
              </a:spcBef>
              <a:spcAft>
                <a:spcPts val="0"/>
              </a:spcAft>
              <a:buFont typeface="Wingdings 2"/>
              <a:buNone/>
              <a:defRPr/>
            </a:pPr>
            <a:endParaRPr lang="en-US" sz="1500" dirty="0" smtClean="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900" dirty="0">
              <a:latin typeface="Times New Roman" panose="02020603050405020304" pitchFamily="18" charset="0"/>
              <a:cs typeface="Times New Roman" panose="02020603050405020304" pitchFamily="18" charset="0"/>
            </a:endParaRPr>
          </a:p>
          <a:p>
            <a:pPr marL="285750" lvl="1" indent="-285750" algn="just" fontAlgn="auto">
              <a:spcBef>
                <a:spcPts val="0"/>
              </a:spcBef>
              <a:spcAft>
                <a:spcPts val="0"/>
              </a:spcAft>
              <a:buClr>
                <a:srgbClr val="C00000"/>
              </a:buClr>
              <a:buFont typeface="Wingdings" panose="05000000000000000000" pitchFamily="2" charset="2"/>
              <a:buChar char="q"/>
              <a:defRPr/>
            </a:pPr>
            <a:r>
              <a:rPr lang="en-US" sz="1450" dirty="0">
                <a:latin typeface="Times New Roman" panose="02020603050405020304" pitchFamily="18" charset="0"/>
                <a:cs typeface="Times New Roman" panose="02020603050405020304" pitchFamily="18" charset="0"/>
              </a:rPr>
              <a:t>For empirical models, they:</a:t>
            </a:r>
          </a:p>
          <a:p>
            <a:pPr marL="914377" indent="0" algn="just" fontAlgn="auto">
              <a:spcBef>
                <a:spcPts val="251"/>
              </a:spcBef>
              <a:spcAft>
                <a:spcPts val="0"/>
              </a:spcAft>
              <a:buFont typeface="Wingdings 2"/>
              <a:buNone/>
              <a:defRPr/>
            </a:pPr>
            <a:endParaRPr lang="en-US" sz="1500" dirty="0" smtClean="0">
              <a:latin typeface="Times New Roman" panose="02020603050405020304" pitchFamily="18" charset="0"/>
              <a:cs typeface="Times New Roman" panose="02020603050405020304" pitchFamily="18" charset="0"/>
            </a:endParaRPr>
          </a:p>
          <a:p>
            <a:pPr marL="914377" indent="0" algn="just" fontAlgn="auto">
              <a:spcBef>
                <a:spcPts val="251"/>
              </a:spcBef>
              <a:spcAft>
                <a:spcPts val="0"/>
              </a:spcAft>
              <a:buFont typeface="Wingdings 2"/>
              <a:buNone/>
              <a:defRPr/>
            </a:pPr>
            <a:endParaRPr lang="en-US" sz="1500" dirty="0" smtClean="0">
              <a:latin typeface="Times New Roman" panose="02020603050405020304" pitchFamily="18" charset="0"/>
              <a:cs typeface="Times New Roman" panose="02020603050405020304" pitchFamily="18" charset="0"/>
            </a:endParaRPr>
          </a:p>
          <a:p>
            <a:pPr marL="914377" indent="0" algn="just" fontAlgn="auto">
              <a:spcBef>
                <a:spcPts val="251"/>
              </a:spcBef>
              <a:spcAft>
                <a:spcPts val="0"/>
              </a:spcAft>
              <a:buFont typeface="Wingdings 2"/>
              <a:buNone/>
              <a:defRPr/>
            </a:pPr>
            <a:endParaRPr lang="en-US" sz="1600" dirty="0">
              <a:latin typeface="Times New Roman" panose="02020603050405020304" pitchFamily="18" charset="0"/>
              <a:cs typeface="Times New Roman" panose="02020603050405020304" pitchFamily="18" charset="0"/>
            </a:endParaRPr>
          </a:p>
          <a:p>
            <a:pPr marL="265169" indent="-265169" algn="just" fontAlgn="auto">
              <a:spcBef>
                <a:spcPts val="251"/>
              </a:spcBef>
              <a:spcAft>
                <a:spcPts val="0"/>
              </a:spcAft>
              <a:buClr>
                <a:srgbClr val="C00000"/>
              </a:buClr>
              <a:buFont typeface="+mj-lt"/>
              <a:buAutoNum type="arabicPeriod" startAt="2"/>
              <a:tabLst>
                <a:tab pos="228594" algn="l"/>
              </a:tabLst>
              <a:defRPr/>
            </a:pPr>
            <a:r>
              <a:rPr lang="en-US" sz="1450" dirty="0">
                <a:latin typeface="Times New Roman" panose="02020603050405020304" pitchFamily="18" charset="0"/>
                <a:cs typeface="Times New Roman" panose="02020603050405020304" pitchFamily="18" charset="0"/>
              </a:rPr>
              <a:t>It is not the division of labor that is the problem; rather it is the methodological isolation which is harmful. EITM is meant to break the status quo in siloed training approaches</a:t>
            </a:r>
            <a:r>
              <a:rPr lang="en-US" sz="1450" dirty="0" smtClean="0">
                <a:latin typeface="Times New Roman" panose="02020603050405020304" pitchFamily="18" charset="0"/>
                <a:cs typeface="Times New Roman" panose="02020603050405020304" pitchFamily="18" charset="0"/>
              </a:rPr>
              <a:t>.</a:t>
            </a:r>
          </a:p>
          <a:p>
            <a:pPr marL="0" indent="0" algn="just" fontAlgn="auto">
              <a:spcBef>
                <a:spcPts val="251"/>
              </a:spcBef>
              <a:spcAft>
                <a:spcPts val="0"/>
              </a:spcAft>
              <a:buClr>
                <a:srgbClr val="C00000"/>
              </a:buClr>
              <a:buFont typeface="Wingdings 2"/>
              <a:buNone/>
              <a:tabLst>
                <a:tab pos="228594" algn="l"/>
              </a:tabLst>
              <a:defRPr/>
            </a:pPr>
            <a:endParaRPr lang="en-US" sz="1800" dirty="0">
              <a:latin typeface="Times New Roman" panose="02020603050405020304" pitchFamily="18" charset="0"/>
              <a:cs typeface="Times New Roman" panose="02020603050405020304" pitchFamily="18" charset="0"/>
            </a:endParaRPr>
          </a:p>
          <a:p>
            <a:pPr marL="914377" indent="0" algn="just" fontAlgn="auto">
              <a:spcBef>
                <a:spcPts val="251"/>
              </a:spcBef>
              <a:spcAft>
                <a:spcPts val="0"/>
              </a:spcAft>
              <a:buFont typeface="Wingdings 2"/>
              <a:buNone/>
              <a:defRPr/>
            </a:pPr>
            <a:endParaRPr lang="en-US" sz="1800" dirty="0" smtClean="0">
              <a:latin typeface="Times New Roman" panose="02020603050405020304" pitchFamily="18" charset="0"/>
              <a:cs typeface="Times New Roman" panose="02020603050405020304" pitchFamily="18" charset="0"/>
            </a:endParaRPr>
          </a:p>
          <a:p>
            <a:pPr marL="914377" indent="0" algn="just" fontAlgn="auto">
              <a:spcBef>
                <a:spcPts val="251"/>
              </a:spcBef>
              <a:spcAft>
                <a:spcPts val="0"/>
              </a:spcAft>
              <a:buFont typeface="Wingdings 2"/>
              <a:buNone/>
              <a:defRPr/>
            </a:pPr>
            <a:endParaRPr lang="en-US" sz="1200" dirty="0">
              <a:latin typeface="Times New Roman" panose="02020603050405020304" pitchFamily="18" charset="0"/>
              <a:cs typeface="Times New Roman" panose="02020603050405020304" pitchFamily="18" charset="0"/>
            </a:endParaRPr>
          </a:p>
          <a:p>
            <a:pPr marL="285750" lvl="1" indent="-285750" algn="just" fontAlgn="auto">
              <a:spcBef>
                <a:spcPts val="251"/>
              </a:spcBef>
              <a:spcAft>
                <a:spcPts val="0"/>
              </a:spcAft>
              <a:buClr>
                <a:srgbClr val="C00000"/>
              </a:buClr>
              <a:buFont typeface="Wingdings" panose="05000000000000000000" pitchFamily="2" charset="2"/>
              <a:buChar char="q"/>
              <a:defRPr/>
            </a:pPr>
            <a:r>
              <a:rPr lang="en-US" sz="1450" dirty="0">
                <a:latin typeface="Times New Roman" panose="02020603050405020304" pitchFamily="18" charset="0"/>
                <a:cs typeface="Times New Roman" panose="02020603050405020304" pitchFamily="18" charset="0"/>
              </a:rPr>
              <a:t>In particular, </a:t>
            </a:r>
            <a:endParaRPr lang="en-US" sz="1450" dirty="0" smtClean="0">
              <a:latin typeface="Times New Roman" panose="02020603050405020304" pitchFamily="18" charset="0"/>
              <a:cs typeface="Times New Roman" panose="02020603050405020304" pitchFamily="18" charset="0"/>
            </a:endParaRPr>
          </a:p>
          <a:p>
            <a:pPr marL="285750" lvl="1" indent="-285750" algn="just" fontAlgn="auto">
              <a:spcBef>
                <a:spcPts val="251"/>
              </a:spcBef>
              <a:spcAft>
                <a:spcPts val="0"/>
              </a:spcAft>
              <a:buClr>
                <a:srgbClr val="C00000"/>
              </a:buClr>
              <a:buFont typeface="Wingdings" panose="05000000000000000000" pitchFamily="2" charset="2"/>
              <a:buChar char="q"/>
              <a:defRPr/>
            </a:pPr>
            <a:endParaRPr lang="en-US" sz="2800" dirty="0" smtClean="0">
              <a:latin typeface="Times New Roman" panose="02020603050405020304" pitchFamily="18" charset="0"/>
              <a:cs typeface="Times New Roman" panose="02020603050405020304" pitchFamily="18" charset="0"/>
            </a:endParaRPr>
          </a:p>
          <a:p>
            <a:pPr marL="285750" lvl="1" indent="-285750" algn="just" fontAlgn="auto">
              <a:spcBef>
                <a:spcPts val="251"/>
              </a:spcBef>
              <a:spcAft>
                <a:spcPts val="0"/>
              </a:spcAft>
              <a:buClr>
                <a:srgbClr val="C00000"/>
              </a:buClr>
              <a:buFont typeface="Wingdings" panose="05000000000000000000" pitchFamily="2" charset="2"/>
              <a:buChar char="q"/>
              <a:defRPr/>
            </a:pPr>
            <a:endParaRPr lang="en-US" sz="2800" dirty="0">
              <a:latin typeface="Times New Roman" panose="02020603050405020304" pitchFamily="18" charset="0"/>
              <a:cs typeface="Times New Roman" panose="02020603050405020304" pitchFamily="18" charset="0"/>
            </a:endParaRPr>
          </a:p>
          <a:p>
            <a:pPr marL="0" lvl="1" indent="0" algn="just" fontAlgn="auto">
              <a:spcBef>
                <a:spcPts val="251"/>
              </a:spcBef>
              <a:spcAft>
                <a:spcPts val="0"/>
              </a:spcAft>
              <a:buClr>
                <a:srgbClr val="C00000"/>
              </a:buClr>
              <a:buFont typeface="Verdana"/>
              <a:buNone/>
              <a:defRPr/>
            </a:pPr>
            <a:endParaRPr lang="en-US" sz="2800" dirty="0" smtClean="0">
              <a:latin typeface="Times New Roman" panose="02020603050405020304" pitchFamily="18" charset="0"/>
              <a:cs typeface="Times New Roman" panose="02020603050405020304" pitchFamily="18" charset="0"/>
            </a:endParaRPr>
          </a:p>
          <a:p>
            <a:pPr marL="285750" lvl="1" indent="-285750" algn="just" fontAlgn="auto">
              <a:spcBef>
                <a:spcPts val="251"/>
              </a:spcBef>
              <a:spcAft>
                <a:spcPts val="0"/>
              </a:spcAft>
              <a:buClr>
                <a:srgbClr val="C00000"/>
              </a:buClr>
              <a:buFont typeface="Wingdings" panose="05000000000000000000" pitchFamily="2" charset="2"/>
              <a:buChar char="q"/>
              <a:defRPr/>
            </a:pPr>
            <a:endParaRPr lang="en-US" sz="2800" dirty="0">
              <a:latin typeface="Times New Roman" panose="02020603050405020304" pitchFamily="18" charset="0"/>
              <a:cs typeface="Times New Roman" panose="02020603050405020304" pitchFamily="18" charset="0"/>
            </a:endParaRPr>
          </a:p>
          <a:p>
            <a:pPr marL="285750" lvl="1" indent="-285750" algn="just" fontAlgn="auto">
              <a:spcBef>
                <a:spcPts val="251"/>
              </a:spcBef>
              <a:spcAft>
                <a:spcPts val="0"/>
              </a:spcAft>
              <a:buClr>
                <a:srgbClr val="C00000"/>
              </a:buClr>
              <a:buFont typeface="Wingdings" panose="05000000000000000000" pitchFamily="2" charset="2"/>
              <a:buChar char="q"/>
              <a:defRPr/>
            </a:pPr>
            <a:endParaRPr lang="en-US" sz="2800" dirty="0" smtClean="0">
              <a:latin typeface="Times New Roman" panose="02020603050405020304" pitchFamily="18" charset="0"/>
              <a:cs typeface="Times New Roman" panose="02020603050405020304" pitchFamily="18" charset="0"/>
            </a:endParaRPr>
          </a:p>
          <a:p>
            <a:pPr marL="285750" lvl="1" indent="-285750" algn="just" fontAlgn="auto">
              <a:spcBef>
                <a:spcPts val="251"/>
              </a:spcBef>
              <a:spcAft>
                <a:spcPts val="0"/>
              </a:spcAft>
              <a:buClr>
                <a:srgbClr val="C00000"/>
              </a:buClr>
              <a:buFont typeface="Wingdings" panose="05000000000000000000" pitchFamily="2" charset="2"/>
              <a:buChar char="q"/>
              <a:defRPr/>
            </a:pPr>
            <a:endParaRPr lang="en-US" sz="2800" dirty="0" smtClean="0">
              <a:latin typeface="Times New Roman" panose="02020603050405020304" pitchFamily="18" charset="0"/>
              <a:cs typeface="Times New Roman" panose="02020603050405020304" pitchFamily="18" charset="0"/>
            </a:endParaRPr>
          </a:p>
          <a:p>
            <a:pPr marL="0" lvl="1" indent="0" algn="just" fontAlgn="auto">
              <a:spcBef>
                <a:spcPts val="251"/>
              </a:spcBef>
              <a:spcAft>
                <a:spcPts val="0"/>
              </a:spcAft>
              <a:buClr>
                <a:srgbClr val="C00000"/>
              </a:buClr>
              <a:buFont typeface="Verdana"/>
              <a:buNone/>
              <a:defRPr/>
            </a:pPr>
            <a:endParaRPr lang="en-US" sz="18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533525" y="1638300"/>
            <a:ext cx="8696325" cy="762000"/>
          </a:xfrm>
          <a:prstGeom prst="rect">
            <a:avLst/>
          </a:prstGeom>
          <a:noFill/>
        </p:spPr>
        <p:txBody>
          <a:bodyPr>
            <a:spAutoFit/>
          </a:bodyPr>
          <a:lstStyle/>
          <a:p>
            <a:pPr algn="just" defTabSz="914400" fontAlgn="auto">
              <a:spcBef>
                <a:spcPts val="251"/>
              </a:spcBef>
              <a:spcAft>
                <a:spcPts val="0"/>
              </a:spcAft>
              <a:buClr>
                <a:srgbClr val="F07F09"/>
              </a:buClr>
              <a:buSzPct val="80000"/>
              <a:defRPr/>
            </a:pPr>
            <a:r>
              <a:rPr lang="en-US" sz="1450" dirty="0">
                <a:solidFill>
                  <a:prstClr val="black"/>
                </a:solidFill>
                <a:latin typeface="Times New Roman" panose="02020603050405020304" pitchFamily="18" charset="0"/>
                <a:cs typeface="Times New Roman" panose="02020603050405020304" pitchFamily="18" charset="0"/>
              </a:rPr>
              <a:t>“…force clarity about assumptions and concepts; they ensure logical consistency, and they describe the underlying mechanisms that lead to outcomes. They also can lead to surprising results, such as the free rider problem or the power of the median voter, which have spawned substantial literatures (Granato and Scioli 2004: 313).” </a:t>
            </a:r>
          </a:p>
        </p:txBody>
      </p:sp>
      <p:sp>
        <p:nvSpPr>
          <p:cNvPr id="5" name="TextBox 4"/>
          <p:cNvSpPr txBox="1"/>
          <p:nvPr/>
        </p:nvSpPr>
        <p:spPr>
          <a:xfrm>
            <a:off x="1533525" y="2555875"/>
            <a:ext cx="8696325" cy="1014413"/>
          </a:xfrm>
          <a:prstGeom prst="rect">
            <a:avLst/>
          </a:prstGeom>
          <a:noFill/>
        </p:spPr>
        <p:txBody>
          <a:bodyPr>
            <a:spAutoFit/>
          </a:bodyPr>
          <a:lstStyle/>
          <a:p>
            <a:pPr algn="just" defTabSz="914400" fontAlgn="auto">
              <a:spcBef>
                <a:spcPts val="251"/>
              </a:spcBef>
              <a:spcAft>
                <a:spcPts val="0"/>
              </a:spcAft>
              <a:buClr>
                <a:srgbClr val="F07F09"/>
              </a:buClr>
              <a:buSzPct val="80000"/>
              <a:defRPr/>
            </a:pPr>
            <a:r>
              <a:rPr lang="en-US" sz="1450" dirty="0">
                <a:solidFill>
                  <a:prstClr val="black"/>
                </a:solidFill>
                <a:latin typeface="Times New Roman" panose="02020603050405020304" pitchFamily="18" charset="0"/>
                <a:cs typeface="Times New Roman" panose="02020603050405020304" pitchFamily="18" charset="0"/>
              </a:rPr>
              <a:t>“can provide generalizations and rule out alternative explanations through multivariate analysis. Researchers are forced to conceptualize putative causes so that they can be reliably measured. Models can distinguish between causes and effects, allow for reciprocal causation, and estimate the relative size of effects (EITM Report 2002: 314).”</a:t>
            </a:r>
          </a:p>
        </p:txBody>
      </p:sp>
      <p:sp>
        <p:nvSpPr>
          <p:cNvPr id="6" name="TextBox 5"/>
          <p:cNvSpPr txBox="1"/>
          <p:nvPr/>
        </p:nvSpPr>
        <p:spPr>
          <a:xfrm>
            <a:off x="1533525" y="3879850"/>
            <a:ext cx="8696325" cy="1016000"/>
          </a:xfrm>
          <a:prstGeom prst="rect">
            <a:avLst/>
          </a:prstGeom>
          <a:noFill/>
        </p:spPr>
        <p:txBody>
          <a:bodyPr>
            <a:spAutoFit/>
          </a:bodyPr>
          <a:lstStyle/>
          <a:p>
            <a:pPr algn="just" defTabSz="914400" fontAlgn="auto">
              <a:spcBef>
                <a:spcPts val="251"/>
              </a:spcBef>
              <a:spcAft>
                <a:spcPts val="0"/>
              </a:spcAft>
              <a:buClr>
                <a:srgbClr val="F07F09"/>
              </a:buClr>
              <a:buSzPct val="80000"/>
              <a:defRPr/>
            </a:pPr>
            <a:r>
              <a:rPr lang="en-US" sz="1450" dirty="0">
                <a:solidFill>
                  <a:prstClr val="black"/>
                </a:solidFill>
                <a:latin typeface="Times New Roman" panose="02020603050405020304" pitchFamily="18" charset="0"/>
                <a:cs typeface="Times New Roman" panose="02020603050405020304" pitchFamily="18" charset="0"/>
              </a:rPr>
              <a:t>“What we find is that because they are generally treated by scholars as distinct, separable approaches, the three most common current research practices – formal modeling, case study analysis, and applied statistical modeling – deviate from this ideal. They therefore limit the possibilities for substantial enhancement of knowledge (Granato and Scioli 2004: 315).” </a:t>
            </a:r>
            <a:r>
              <a:rPr lang="en-US" sz="1450" b="1" dirty="0">
                <a:solidFill>
                  <a:prstClr val="black"/>
                </a:solidFill>
                <a:latin typeface="Times New Roman" panose="02020603050405020304" pitchFamily="18" charset="0"/>
                <a:cs typeface="Times New Roman" panose="02020603050405020304" pitchFamily="18" charset="0"/>
              </a:rPr>
              <a:t> </a:t>
            </a:r>
          </a:p>
        </p:txBody>
      </p:sp>
      <p:sp>
        <p:nvSpPr>
          <p:cNvPr id="7" name="TextBox 6"/>
          <p:cNvSpPr txBox="1"/>
          <p:nvPr/>
        </p:nvSpPr>
        <p:spPr>
          <a:xfrm>
            <a:off x="1533525" y="4994275"/>
            <a:ext cx="8696325" cy="1014413"/>
          </a:xfrm>
          <a:prstGeom prst="rect">
            <a:avLst/>
          </a:prstGeom>
          <a:noFill/>
        </p:spPr>
        <p:txBody>
          <a:bodyPr>
            <a:spAutoFit/>
          </a:bodyPr>
          <a:lstStyle/>
          <a:p>
            <a:pPr algn="just" defTabSz="914400" fontAlgn="auto">
              <a:spcBef>
                <a:spcPts val="251"/>
              </a:spcBef>
              <a:spcAft>
                <a:spcPts val="0"/>
              </a:spcAft>
              <a:buClr>
                <a:srgbClr val="F07F09"/>
              </a:buClr>
              <a:buSzPct val="80000"/>
              <a:defRPr/>
            </a:pPr>
            <a:r>
              <a:rPr lang="en-US" sz="1450" dirty="0">
                <a:solidFill>
                  <a:prstClr val="black"/>
                </a:solidFill>
                <a:latin typeface="Times New Roman" panose="02020603050405020304" pitchFamily="18" charset="0"/>
                <a:cs typeface="Times New Roman" panose="02020603050405020304" pitchFamily="18" charset="0"/>
              </a:rPr>
              <a:t>“formal models can fail to incorporate empirical findings in order to provide a more accurate depiction of the specified relations. The models may be elegant, but too often they ignore, or even throw out, useful information. This results in modeling efforts that yield inaccurate predictions or do not fit findings. In fact, data may contradict not just a model’s results but also its foundational assumptions (Granato and Scioli 2004: 313).”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1800"/>
            <a:ext cx="10515600" cy="871538"/>
          </a:xfrm>
        </p:spPr>
        <p:txBody>
          <a:bodyPr/>
          <a:lstStyle/>
          <a:p>
            <a:pPr algn="ctr" fontAlgn="auto">
              <a:spcAft>
                <a:spcPts val="0"/>
              </a:spcAft>
              <a:defRPr/>
            </a:pPr>
            <a:r>
              <a:rPr lang="en-US" dirty="0" smtClean="0">
                <a:solidFill>
                  <a:srgbClr val="C00000"/>
                </a:solidFill>
                <a:latin typeface="Times New Roman" panose="02020603050405020304" pitchFamily="18" charset="0"/>
                <a:cs typeface="Times New Roman" panose="02020603050405020304" pitchFamily="18" charset="0"/>
              </a:rPr>
              <a:t>IV.  EITM</a:t>
            </a:r>
            <a:r>
              <a:rPr lang="en-US" dirty="0">
                <a:solidFill>
                  <a:srgbClr val="C00000"/>
                </a:solidFill>
                <a:latin typeface="Times New Roman" panose="02020603050405020304" pitchFamily="18" charset="0"/>
                <a:cs typeface="Times New Roman" panose="02020603050405020304" pitchFamily="18" charset="0"/>
              </a:rPr>
              <a:t>: Criticisms</a:t>
            </a:r>
          </a:p>
        </p:txBody>
      </p:sp>
      <p:sp>
        <p:nvSpPr>
          <p:cNvPr id="3" name="Content Placeholder 2"/>
          <p:cNvSpPr>
            <a:spLocks noGrp="1"/>
          </p:cNvSpPr>
          <p:nvPr>
            <p:ph idx="1"/>
          </p:nvPr>
        </p:nvSpPr>
        <p:spPr>
          <a:xfrm>
            <a:off x="838200" y="1746250"/>
            <a:ext cx="10515600" cy="3854450"/>
          </a:xfrm>
        </p:spPr>
        <p:txBody>
          <a:bodyPr>
            <a:normAutofit/>
          </a:bodyPr>
          <a:lstStyle/>
          <a:p>
            <a:pPr marL="265169" indent="-265169" fontAlgn="auto">
              <a:spcBef>
                <a:spcPts val="251"/>
              </a:spcBef>
              <a:spcAft>
                <a:spcPts val="0"/>
              </a:spcAft>
              <a:buClr>
                <a:srgbClr val="C00000"/>
              </a:buClr>
              <a:buFont typeface="Wingdings 2"/>
              <a:buChar char=""/>
              <a:defRPr/>
            </a:pPr>
            <a:r>
              <a:rPr lang="en-US" sz="2000" dirty="0">
                <a:latin typeface="Times New Roman" panose="02020603050405020304" pitchFamily="18" charset="0"/>
                <a:cs typeface="Times New Roman" panose="02020603050405020304" pitchFamily="18" charset="0"/>
              </a:rPr>
              <a:t>EITM has been subject to criticisms. The criticisms center on two issues: </a:t>
            </a:r>
            <a:endParaRPr lang="en-US" sz="2000" dirty="0" smtClean="0">
              <a:latin typeface="Times New Roman" panose="02020603050405020304" pitchFamily="18" charset="0"/>
              <a:cs typeface="Times New Roman" panose="02020603050405020304" pitchFamily="18" charset="0"/>
            </a:endParaRPr>
          </a:p>
          <a:p>
            <a:pPr marL="0" indent="0" fontAlgn="auto">
              <a:spcBef>
                <a:spcPts val="251"/>
              </a:spcBef>
              <a:spcAft>
                <a:spcPts val="0"/>
              </a:spcAft>
              <a:buFont typeface="Wingdings 2"/>
              <a:buNone/>
              <a:defRPr/>
            </a:pPr>
            <a:endParaRPr lang="en-US" sz="1050" dirty="0">
              <a:latin typeface="Times New Roman" panose="02020603050405020304" pitchFamily="18" charset="0"/>
              <a:cs typeface="Times New Roman" panose="02020603050405020304" pitchFamily="18" charset="0"/>
            </a:endParaRPr>
          </a:p>
          <a:p>
            <a:pPr marL="514338" indent="-514338" fontAlgn="auto">
              <a:spcBef>
                <a:spcPts val="251"/>
              </a:spcBef>
              <a:spcAft>
                <a:spcPts val="0"/>
              </a:spcAft>
              <a:buClr>
                <a:srgbClr val="C00000"/>
              </a:buClr>
              <a:buFont typeface="+mj-lt"/>
              <a:buAutoNum type="arabicPeriod"/>
              <a:defRPr/>
            </a:pPr>
            <a:r>
              <a:rPr lang="en-US" sz="2000" b="1" i="1" dirty="0" smtClean="0">
                <a:solidFill>
                  <a:srgbClr val="C00000"/>
                </a:solidFill>
                <a:latin typeface="Times New Roman" panose="02020603050405020304" pitchFamily="18" charset="0"/>
                <a:cs typeface="Times New Roman" panose="02020603050405020304" pitchFamily="18" charset="0"/>
              </a:rPr>
              <a:t>The </a:t>
            </a:r>
            <a:r>
              <a:rPr lang="en-US" sz="2000" b="1" i="1" dirty="0">
                <a:solidFill>
                  <a:srgbClr val="C00000"/>
                </a:solidFill>
                <a:latin typeface="Times New Roman" panose="02020603050405020304" pitchFamily="18" charset="0"/>
                <a:cs typeface="Times New Roman" panose="02020603050405020304" pitchFamily="18" charset="0"/>
              </a:rPr>
              <a:t>lack of motivation for </a:t>
            </a:r>
            <a:r>
              <a:rPr lang="en-US" sz="2000" b="1" i="1" dirty="0" smtClean="0">
                <a:solidFill>
                  <a:srgbClr val="C00000"/>
                </a:solidFill>
                <a:latin typeface="Times New Roman" panose="02020603050405020304" pitchFamily="18" charset="0"/>
                <a:cs typeface="Times New Roman" panose="02020603050405020304" pitchFamily="18" charset="0"/>
              </a:rPr>
              <a:t>EITM</a:t>
            </a:r>
            <a:r>
              <a:rPr lang="en-US" sz="2000" dirty="0" smtClean="0">
                <a:solidFill>
                  <a:srgbClr val="C00000"/>
                </a:solidFill>
                <a:latin typeface="Times New Roman" panose="02020603050405020304" pitchFamily="18" charset="0"/>
                <a:cs typeface="Times New Roman" panose="02020603050405020304" pitchFamily="18" charset="0"/>
              </a:rPr>
              <a:t>.</a:t>
            </a:r>
          </a:p>
          <a:p>
            <a:pPr marL="0" indent="0" fontAlgn="auto">
              <a:spcBef>
                <a:spcPts val="251"/>
              </a:spcBef>
              <a:spcAft>
                <a:spcPts val="0"/>
              </a:spcAft>
              <a:buFont typeface="Wingdings 2"/>
              <a:buNone/>
              <a:defRPr/>
            </a:pPr>
            <a:endParaRPr lang="en-US" sz="2000" dirty="0" smtClean="0">
              <a:solidFill>
                <a:srgbClr val="C00000"/>
              </a:solidFill>
              <a:latin typeface="Times New Roman" panose="02020603050405020304" pitchFamily="18" charset="0"/>
              <a:cs typeface="Times New Roman" panose="02020603050405020304" pitchFamily="18" charset="0"/>
            </a:endParaRPr>
          </a:p>
          <a:p>
            <a:pPr marL="514338" indent="-514338" fontAlgn="auto">
              <a:spcBef>
                <a:spcPts val="251"/>
              </a:spcBef>
              <a:spcAft>
                <a:spcPts val="0"/>
              </a:spcAft>
              <a:buClr>
                <a:srgbClr val="C00000"/>
              </a:buClr>
              <a:buFont typeface="+mj-lt"/>
              <a:buAutoNum type="arabicPeriod" startAt="2"/>
              <a:defRPr/>
            </a:pPr>
            <a:r>
              <a:rPr lang="en-US" sz="2000" b="1" i="1" dirty="0" smtClean="0">
                <a:solidFill>
                  <a:srgbClr val="C00000"/>
                </a:solidFill>
                <a:latin typeface="Times New Roman" panose="02020603050405020304" pitchFamily="18" charset="0"/>
                <a:cs typeface="Times New Roman" panose="02020603050405020304" pitchFamily="18" charset="0"/>
              </a:rPr>
              <a:t>Disagreement </a:t>
            </a:r>
            <a:r>
              <a:rPr lang="en-US" sz="2000" b="1" i="1" dirty="0">
                <a:solidFill>
                  <a:srgbClr val="C00000"/>
                </a:solidFill>
                <a:latin typeface="Times New Roman" panose="02020603050405020304" pitchFamily="18" charset="0"/>
                <a:cs typeface="Times New Roman" panose="02020603050405020304" pitchFamily="18" charset="0"/>
              </a:rPr>
              <a:t>about what constitutes a useful model and how this is related to the hypothetico-deductive </a:t>
            </a:r>
            <a:r>
              <a:rPr lang="en-US" sz="2000" b="1" i="1" dirty="0" smtClean="0">
                <a:solidFill>
                  <a:srgbClr val="C00000"/>
                </a:solidFill>
                <a:latin typeface="Times New Roman" panose="02020603050405020304" pitchFamily="18" charset="0"/>
                <a:cs typeface="Times New Roman" panose="02020603050405020304" pitchFamily="18" charset="0"/>
              </a:rPr>
              <a:t>method</a:t>
            </a:r>
            <a:r>
              <a:rPr lang="en-US" sz="2000" dirty="0" smtClean="0">
                <a:solidFill>
                  <a:srgbClr val="C00000"/>
                </a:solidFill>
                <a:latin typeface="Times New Roman" panose="02020603050405020304" pitchFamily="18" charset="0"/>
                <a:cs typeface="Times New Roman" panose="02020603050405020304" pitchFamily="18" charset="0"/>
              </a:rPr>
              <a:t>.</a:t>
            </a:r>
            <a:endParaRPr lang="en-US" sz="2000" dirty="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175" y="142875"/>
            <a:ext cx="10715625" cy="835025"/>
          </a:xfrm>
        </p:spPr>
        <p:txBody>
          <a:bodyPr/>
          <a:lstStyle/>
          <a:p>
            <a:pPr algn="ctr" fontAlgn="auto">
              <a:spcAft>
                <a:spcPts val="0"/>
              </a:spcAft>
              <a:defRPr/>
            </a:pPr>
            <a:r>
              <a:rPr lang="en-US" sz="3200" dirty="0">
                <a:solidFill>
                  <a:srgbClr val="C00000"/>
                </a:solidFill>
                <a:latin typeface="Times New Roman" panose="02020603050405020304" pitchFamily="18" charset="0"/>
                <a:cs typeface="Times New Roman" panose="02020603050405020304" pitchFamily="18" charset="0"/>
              </a:rPr>
              <a:t>The lack of motivation for EITM</a:t>
            </a:r>
          </a:p>
        </p:txBody>
      </p:sp>
      <p:sp>
        <p:nvSpPr>
          <p:cNvPr id="3" name="Content Placeholder 2"/>
          <p:cNvSpPr>
            <a:spLocks noGrp="1"/>
          </p:cNvSpPr>
          <p:nvPr>
            <p:ph idx="1"/>
          </p:nvPr>
        </p:nvSpPr>
        <p:spPr>
          <a:xfrm>
            <a:off x="571500" y="952500"/>
            <a:ext cx="10906125" cy="5086350"/>
          </a:xfrm>
        </p:spPr>
        <p:txBody>
          <a:bodyPr>
            <a:noAutofit/>
          </a:bodyPr>
          <a:lstStyle/>
          <a:p>
            <a:pPr marL="265169" indent="-265169" algn="just" fontAlgn="auto">
              <a:spcBef>
                <a:spcPts val="251"/>
              </a:spcBef>
              <a:spcAft>
                <a:spcPts val="0"/>
              </a:spcAft>
              <a:buClr>
                <a:srgbClr val="C00000"/>
              </a:buClr>
              <a:buFont typeface="Wingdings 2"/>
              <a:buChar char=""/>
              <a:defRPr/>
            </a:pPr>
            <a:r>
              <a:rPr lang="en-US" sz="1450" dirty="0">
                <a:latin typeface="Times New Roman" panose="02020603050405020304" pitchFamily="18" charset="0"/>
                <a:cs typeface="Times New Roman" panose="02020603050405020304" pitchFamily="18" charset="0"/>
              </a:rPr>
              <a:t>There are many motivations for “pursuing an EITM strategy</a:t>
            </a:r>
            <a:r>
              <a:rPr lang="en-US" sz="1450" dirty="0" smtClean="0">
                <a:latin typeface="Times New Roman" panose="02020603050405020304" pitchFamily="18" charset="0"/>
                <a:cs typeface="Times New Roman" panose="02020603050405020304" pitchFamily="18" charset="0"/>
              </a:rPr>
              <a:t>.”</a:t>
            </a:r>
          </a:p>
          <a:p>
            <a:pPr marL="265169" indent="-265169" algn="just" fontAlgn="auto">
              <a:spcBef>
                <a:spcPts val="251"/>
              </a:spcBef>
              <a:spcAft>
                <a:spcPts val="0"/>
              </a:spcAft>
              <a:buClr>
                <a:srgbClr val="C00000"/>
              </a:buClr>
              <a:buFont typeface="+mj-lt"/>
              <a:buAutoNum type="arabicPeriod"/>
              <a:defRPr/>
            </a:pPr>
            <a:r>
              <a:rPr lang="en-US" sz="1450" dirty="0" smtClean="0">
                <a:latin typeface="Times New Roman" panose="02020603050405020304" pitchFamily="18" charset="0"/>
                <a:cs typeface="Times New Roman" panose="02020603050405020304" pitchFamily="18" charset="0"/>
              </a:rPr>
              <a:t>Reasonableness of assumptions: Abstract </a:t>
            </a:r>
            <a:r>
              <a:rPr lang="en-US" sz="1450" dirty="0">
                <a:latin typeface="Times New Roman" panose="02020603050405020304" pitchFamily="18" charset="0"/>
                <a:cs typeface="Times New Roman" panose="02020603050405020304" pitchFamily="18" charset="0"/>
              </a:rPr>
              <a:t>modeling is useful – indeed it is fundamental to the EITM framework. The point of departure is whether data exist to force changes in simplifying </a:t>
            </a:r>
            <a:r>
              <a:rPr lang="en-US" sz="1450" dirty="0" smtClean="0">
                <a:latin typeface="Times New Roman" panose="02020603050405020304" pitchFamily="18" charset="0"/>
                <a:cs typeface="Times New Roman" panose="02020603050405020304" pitchFamily="18" charset="0"/>
              </a:rPr>
              <a:t>assumptions (Granato and Scioli 2004: 315).</a:t>
            </a:r>
          </a:p>
          <a:p>
            <a:pPr marL="914377" indent="0" algn="just" fontAlgn="auto">
              <a:spcBef>
                <a:spcPts val="0"/>
              </a:spcBef>
              <a:spcAft>
                <a:spcPts val="0"/>
              </a:spcAft>
              <a:buFont typeface="Wingdings 2"/>
              <a:buNone/>
              <a:defRPr/>
            </a:pPr>
            <a:endParaRPr lang="en-US" sz="1800" dirty="0" smtClean="0">
              <a:latin typeface="Times New Roman" panose="02020603050405020304" pitchFamily="18" charset="0"/>
              <a:cs typeface="Times New Roman" panose="02020603050405020304" pitchFamily="18" charset="0"/>
            </a:endParaRPr>
          </a:p>
          <a:p>
            <a:pPr marL="914377" indent="0" algn="just" fontAlgn="auto">
              <a:spcBef>
                <a:spcPts val="251"/>
              </a:spcBef>
              <a:spcAft>
                <a:spcPts val="0"/>
              </a:spcAft>
              <a:buFont typeface="Wingdings 2"/>
              <a:buNone/>
              <a:defRPr/>
            </a:pPr>
            <a:endParaRPr lang="en-US" sz="1800" dirty="0">
              <a:latin typeface="Times New Roman" panose="02020603050405020304" pitchFamily="18" charset="0"/>
              <a:cs typeface="Times New Roman" panose="02020603050405020304" pitchFamily="18" charset="0"/>
            </a:endParaRPr>
          </a:p>
          <a:p>
            <a:pPr marL="914377" indent="0" algn="just" fontAlgn="auto">
              <a:spcBef>
                <a:spcPts val="251"/>
              </a:spcBef>
              <a:spcAft>
                <a:spcPts val="0"/>
              </a:spcAft>
              <a:buFont typeface="Wingdings 2"/>
              <a:buNone/>
              <a:defRPr/>
            </a:pPr>
            <a:endParaRPr lang="en-US" sz="1200" dirty="0">
              <a:latin typeface="Times New Roman" panose="02020603050405020304" pitchFamily="18" charset="0"/>
              <a:cs typeface="Times New Roman" panose="02020603050405020304" pitchFamily="18" charset="0"/>
            </a:endParaRPr>
          </a:p>
          <a:p>
            <a:pPr marL="914377" indent="0" algn="just" fontAlgn="auto">
              <a:spcBef>
                <a:spcPts val="251"/>
              </a:spcBef>
              <a:spcAft>
                <a:spcPts val="0"/>
              </a:spcAft>
              <a:buFont typeface="Wingdings 2"/>
              <a:buNone/>
              <a:defRPr/>
            </a:pPr>
            <a:endParaRPr lang="en-US" sz="1800" dirty="0" smtClean="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600" dirty="0">
              <a:latin typeface="Times New Roman" panose="02020603050405020304" pitchFamily="18" charset="0"/>
              <a:cs typeface="Times New Roman" panose="02020603050405020304" pitchFamily="18" charset="0"/>
            </a:endParaRPr>
          </a:p>
          <a:p>
            <a:pPr marL="190495" indent="0" algn="just" fontAlgn="auto">
              <a:spcBef>
                <a:spcPts val="251"/>
              </a:spcBef>
              <a:spcAft>
                <a:spcPts val="0"/>
              </a:spcAft>
              <a:buClr>
                <a:srgbClr val="C00000"/>
              </a:buClr>
              <a:buSzPct val="100000"/>
              <a:buFont typeface="Wingdings 2"/>
              <a:buNone/>
              <a:defRPr/>
            </a:pPr>
            <a:endParaRPr lang="en-US" sz="1800" dirty="0" smtClean="0">
              <a:latin typeface="Times New Roman" panose="02020603050405020304" pitchFamily="18" charset="0"/>
              <a:cs typeface="Times New Roman" panose="02020603050405020304" pitchFamily="18" charset="0"/>
            </a:endParaRPr>
          </a:p>
          <a:p>
            <a:pPr marL="190495" indent="0" algn="just" fontAlgn="auto">
              <a:spcBef>
                <a:spcPts val="251"/>
              </a:spcBef>
              <a:spcAft>
                <a:spcPts val="0"/>
              </a:spcAft>
              <a:buClr>
                <a:srgbClr val="C00000"/>
              </a:buClr>
              <a:buSzPct val="100000"/>
              <a:buFont typeface="Wingdings 2"/>
              <a:buNone/>
              <a:defRPr/>
            </a:pPr>
            <a:endParaRPr lang="en-US" sz="1800" dirty="0">
              <a:latin typeface="Times New Roman" panose="02020603050405020304" pitchFamily="18" charset="0"/>
              <a:cs typeface="Times New Roman" panose="02020603050405020304" pitchFamily="18" charset="0"/>
            </a:endParaRPr>
          </a:p>
          <a:p>
            <a:pPr marL="190495" indent="0" algn="just" fontAlgn="auto">
              <a:spcBef>
                <a:spcPts val="251"/>
              </a:spcBef>
              <a:spcAft>
                <a:spcPts val="0"/>
              </a:spcAft>
              <a:buClr>
                <a:srgbClr val="C00000"/>
              </a:buClr>
              <a:buSzPct val="100000"/>
              <a:buFont typeface="Wingdings 2"/>
              <a:buNone/>
              <a:defRPr/>
            </a:pPr>
            <a:endParaRPr lang="en-US" sz="1800" dirty="0" smtClean="0">
              <a:latin typeface="Times New Roman" panose="02020603050405020304" pitchFamily="18" charset="0"/>
              <a:cs typeface="Times New Roman" panose="02020603050405020304" pitchFamily="18" charset="0"/>
            </a:endParaRPr>
          </a:p>
          <a:p>
            <a:pPr marL="914377" indent="0" algn="just" fontAlgn="auto">
              <a:spcBef>
                <a:spcPts val="251"/>
              </a:spcBef>
              <a:spcAft>
                <a:spcPts val="0"/>
              </a:spcAft>
              <a:buFont typeface="Wingdings 2"/>
              <a:buNone/>
              <a:defRPr/>
            </a:pPr>
            <a:endParaRPr lang="en-US" sz="1400" dirty="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r>
              <a:rPr lang="en-US" sz="1450" dirty="0">
                <a:latin typeface="Times New Roman" panose="02020603050405020304" pitchFamily="18" charset="0"/>
                <a:cs typeface="Times New Roman" panose="02020603050405020304" pitchFamily="18" charset="0"/>
              </a:rPr>
              <a:t>Moreover, it matters to respect and explain well understood empirical generalizations</a:t>
            </a:r>
            <a:r>
              <a:rPr lang="en-US" sz="1450" dirty="0" smtClean="0">
                <a:latin typeface="Times New Roman" panose="02020603050405020304" pitchFamily="18" charset="0"/>
                <a:cs typeface="Times New Roman" panose="02020603050405020304" pitchFamily="18" charset="0"/>
              </a:rPr>
              <a:t>:</a:t>
            </a: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600" dirty="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8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Clr>
                <a:srgbClr val="C00000"/>
              </a:buClr>
              <a:buSzPct val="100000"/>
              <a:buFont typeface="Wingdings 2"/>
              <a:buNone/>
              <a:defRPr/>
            </a:pPr>
            <a:endParaRPr lang="en-US" sz="1800" dirty="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6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533525" y="1714500"/>
            <a:ext cx="8686800" cy="1477963"/>
          </a:xfrm>
          <a:prstGeom prst="rect">
            <a:avLst/>
          </a:prstGeom>
          <a:noFill/>
        </p:spPr>
        <p:txBody>
          <a:bodyPr/>
          <a:lstStyle/>
          <a:p>
            <a:pPr algn="just" defTabSz="114300" fontAlgn="auto">
              <a:spcBef>
                <a:spcPts val="251"/>
              </a:spcBef>
              <a:spcAft>
                <a:spcPts val="0"/>
              </a:spcAft>
              <a:buClr>
                <a:srgbClr val="F07F09"/>
              </a:buClr>
              <a:buSzPct val="80000"/>
              <a:defRPr/>
            </a:pPr>
            <a:r>
              <a:rPr lang="en-US" sz="1450" dirty="0">
                <a:solidFill>
                  <a:prstClr val="black"/>
                </a:solidFill>
                <a:latin typeface="Times New Roman" panose="02020603050405020304" pitchFamily="18" charset="0"/>
                <a:cs typeface="Times New Roman" panose="02020603050405020304" pitchFamily="18" charset="0"/>
              </a:rPr>
              <a:t>“The assumptions on which some formal modeling rests are often so at variance with empirical reality that model results are dismissed out of hand by those familiar with the facts. The problem is not just unreal assumptions, for one way to build helpful models is to begin with stylized and perhaps overly simple assumptions, test the model’s predictions, and then modify the assumptions consistent with a progressively more accurate model of reality. Yet these follow-up steps are too often not taken or left unfinished, with the result being a model that does little to enhance understanding or to advance the discipline…</a:t>
            </a:r>
          </a:p>
        </p:txBody>
      </p:sp>
      <p:sp>
        <p:nvSpPr>
          <p:cNvPr id="5" name="TextBox 4"/>
          <p:cNvSpPr txBox="1"/>
          <p:nvPr/>
        </p:nvSpPr>
        <p:spPr>
          <a:xfrm>
            <a:off x="1533525" y="3192463"/>
            <a:ext cx="8686800" cy="1014412"/>
          </a:xfrm>
          <a:prstGeom prst="rect">
            <a:avLst/>
          </a:prstGeom>
          <a:noFill/>
        </p:spPr>
        <p:txBody>
          <a:bodyPr>
            <a:spAutoFit/>
          </a:bodyPr>
          <a:lstStyle/>
          <a:p>
            <a:pPr algn="just" defTabSz="914377" fontAlgn="auto">
              <a:spcBef>
                <a:spcPts val="0"/>
              </a:spcBef>
              <a:spcAft>
                <a:spcPts val="0"/>
              </a:spcAft>
              <a:defRPr/>
            </a:pPr>
            <a:r>
              <a:rPr lang="en-US" sz="1450" dirty="0">
                <a:latin typeface="Times New Roman" panose="02020603050405020304" pitchFamily="18" charset="0"/>
                <a:cs typeface="Times New Roman" panose="02020603050405020304" pitchFamily="18" charset="0"/>
              </a:rPr>
              <a:t>One justification for “theories of unreality” is that realistic models are often so complex as to be of limited value. There is merit to this defense. An important function of formal modeling is to assist in identifying crucial quantitative and qualitative effects from those that are of minimal importance. However, the drive for simplicity can be taken too far.”</a:t>
            </a:r>
          </a:p>
        </p:txBody>
      </p:sp>
      <p:sp>
        <p:nvSpPr>
          <p:cNvPr id="6" name="TextBox 5"/>
          <p:cNvSpPr txBox="1"/>
          <p:nvPr/>
        </p:nvSpPr>
        <p:spPr>
          <a:xfrm>
            <a:off x="1533525" y="4686300"/>
            <a:ext cx="8686800" cy="1208088"/>
          </a:xfrm>
          <a:prstGeom prst="rect">
            <a:avLst/>
          </a:prstGeom>
          <a:noFill/>
        </p:spPr>
        <p:txBody>
          <a:bodyPr>
            <a:spAutoFit/>
          </a:bodyPr>
          <a:lstStyle/>
          <a:p>
            <a:pPr algn="just" defTabSz="914377" fontAlgn="auto">
              <a:spcBef>
                <a:spcPts val="0"/>
              </a:spcBef>
              <a:spcAft>
                <a:spcPts val="0"/>
              </a:spcAft>
              <a:defRPr/>
            </a:pPr>
            <a:r>
              <a:rPr lang="en-US" sz="1450" dirty="0">
                <a:latin typeface="Times New Roman" panose="02020603050405020304" pitchFamily="18" charset="0"/>
                <a:cs typeface="Times New Roman" panose="02020603050405020304" pitchFamily="18" charset="0"/>
              </a:rPr>
              <a:t>“The use of simplifying assumptions is in principle a virtue and remains so when such simplifications do no harm to overall predictive accuracy. However, this does not mean that formal modeling should proceed without regard to glaring factual contradictions in its foundational or situation-specific assumptions. Rather, formal modelers must be especially careful to make sure that they test their models in situations that go beyond the circumstances that suggested the models, for it is there that simplifying assumptions are likely to lead to difficulties.”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950" y="392113"/>
            <a:ext cx="10912475" cy="1052512"/>
          </a:xfrm>
        </p:spPr>
        <p:txBody>
          <a:bodyPr/>
          <a:lstStyle/>
          <a:p>
            <a:pPr algn="ctr" fontAlgn="auto">
              <a:spcAft>
                <a:spcPts val="0"/>
              </a:spcAft>
              <a:defRPr/>
            </a:pPr>
            <a:r>
              <a:rPr lang="en-US" dirty="0" smtClean="0">
                <a:solidFill>
                  <a:srgbClr val="C00000"/>
                </a:solidFill>
                <a:latin typeface="Times New Roman" panose="02020603050405020304" pitchFamily="18" charset="0"/>
                <a:cs typeface="Times New Roman" panose="02020603050405020304" pitchFamily="18" charset="0"/>
              </a:rPr>
              <a:t>Outline</a:t>
            </a:r>
            <a:endParaRPr lang="en-US"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69925" y="1435100"/>
            <a:ext cx="10912475" cy="4187825"/>
          </a:xfrm>
        </p:spPr>
        <p:txBody>
          <a:bodyPr>
            <a:normAutofit/>
          </a:bodyPr>
          <a:lstStyle/>
          <a:p>
            <a:pPr marL="571486" indent="-571486" fontAlgn="auto">
              <a:spcBef>
                <a:spcPts val="251"/>
              </a:spcBef>
              <a:spcAft>
                <a:spcPts val="0"/>
              </a:spcAft>
              <a:buClr>
                <a:srgbClr val="C00000"/>
              </a:buClr>
              <a:buFont typeface="+mj-lt"/>
              <a:buAutoNum type="romanUcPeriod"/>
              <a:defRPr/>
            </a:pPr>
            <a:r>
              <a:rPr lang="en-US" sz="2400" dirty="0" smtClean="0">
                <a:latin typeface="Times New Roman" panose="02020603050405020304" pitchFamily="18" charset="0"/>
                <a:cs typeface="Times New Roman" panose="02020603050405020304" pitchFamily="18" charset="0"/>
              </a:rPr>
              <a:t>Introduction and Background </a:t>
            </a:r>
          </a:p>
          <a:p>
            <a:pPr marL="571486" indent="-571486" fontAlgn="auto">
              <a:spcBef>
                <a:spcPts val="251"/>
              </a:spcBef>
              <a:spcAft>
                <a:spcPts val="0"/>
              </a:spcAft>
              <a:buClr>
                <a:srgbClr val="C00000"/>
              </a:buClr>
              <a:buFont typeface="+mj-lt"/>
              <a:buAutoNum type="romanUcPeriod"/>
              <a:defRPr/>
            </a:pPr>
            <a:r>
              <a:rPr lang="en-US" sz="2400" dirty="0" smtClean="0">
                <a:latin typeface="Times New Roman" panose="02020603050405020304" pitchFamily="18" charset="0"/>
                <a:cs typeface="Times New Roman" panose="02020603050405020304" pitchFamily="18" charset="0"/>
              </a:rPr>
              <a:t>EITM Definition and EITM Framework</a:t>
            </a:r>
          </a:p>
          <a:p>
            <a:pPr marL="571486" indent="-571486" fontAlgn="auto">
              <a:spcBef>
                <a:spcPts val="251"/>
              </a:spcBef>
              <a:spcAft>
                <a:spcPts val="0"/>
              </a:spcAft>
              <a:buClr>
                <a:srgbClr val="C00000"/>
              </a:buClr>
              <a:buFont typeface="+mj-lt"/>
              <a:buAutoNum type="romanUcPeriod"/>
              <a:defRPr/>
            </a:pPr>
            <a:r>
              <a:rPr lang="en-US" sz="2400" dirty="0" smtClean="0">
                <a:latin typeface="Times New Roman" panose="02020603050405020304" pitchFamily="18" charset="0"/>
                <a:cs typeface="Times New Roman" panose="02020603050405020304" pitchFamily="18" charset="0"/>
              </a:rPr>
              <a:t>EITM: Clarifications</a:t>
            </a:r>
          </a:p>
          <a:p>
            <a:pPr marL="571486" indent="-571486" fontAlgn="auto">
              <a:spcBef>
                <a:spcPts val="251"/>
              </a:spcBef>
              <a:spcAft>
                <a:spcPts val="0"/>
              </a:spcAft>
              <a:buClr>
                <a:srgbClr val="C00000"/>
              </a:buClr>
              <a:buFont typeface="+mj-lt"/>
              <a:buAutoNum type="romanUcPeriod"/>
              <a:defRPr/>
            </a:pPr>
            <a:r>
              <a:rPr lang="en-US" sz="2400" dirty="0" smtClean="0">
                <a:latin typeface="Times New Roman" panose="02020603050405020304" pitchFamily="18" charset="0"/>
                <a:cs typeface="Times New Roman" panose="02020603050405020304" pitchFamily="18" charset="0"/>
              </a:rPr>
              <a:t>EITM: Criticisms</a:t>
            </a:r>
          </a:p>
          <a:p>
            <a:pPr marL="571486" indent="-571486" fontAlgn="auto">
              <a:spcBef>
                <a:spcPts val="251"/>
              </a:spcBef>
              <a:spcAft>
                <a:spcPts val="0"/>
              </a:spcAft>
              <a:buClr>
                <a:srgbClr val="C00000"/>
              </a:buClr>
              <a:buFont typeface="+mj-lt"/>
              <a:buAutoNum type="romanUcPeriod"/>
              <a:defRPr/>
            </a:pPr>
            <a:r>
              <a:rPr lang="en-US" sz="2400" dirty="0" smtClean="0">
                <a:latin typeface="Times New Roman" panose="02020603050405020304" pitchFamily="18" charset="0"/>
                <a:cs typeface="Times New Roman" panose="02020603050405020304" pitchFamily="18" charset="0"/>
              </a:rPr>
              <a:t>The Benefits of Ensuring a Dialogue between Theory and Tests</a:t>
            </a:r>
          </a:p>
          <a:p>
            <a:pPr marL="571486" indent="-571486" fontAlgn="auto">
              <a:spcBef>
                <a:spcPts val="251"/>
              </a:spcBef>
              <a:spcAft>
                <a:spcPts val="0"/>
              </a:spcAft>
              <a:buClr>
                <a:srgbClr val="C00000"/>
              </a:buClr>
              <a:buFont typeface="+mj-lt"/>
              <a:buAutoNum type="romanUcPeriod"/>
              <a:defRPr/>
            </a:pPr>
            <a:r>
              <a:rPr lang="en-US" sz="2400" dirty="0" smtClean="0">
                <a:latin typeface="Times New Roman" panose="02020603050405020304" pitchFamily="18" charset="0"/>
                <a:cs typeface="Times New Roman" panose="02020603050405020304" pitchFamily="18" charset="0"/>
              </a:rPr>
              <a:t>EITM Limitations</a:t>
            </a:r>
          </a:p>
          <a:p>
            <a:pPr marL="571486" indent="-571486" fontAlgn="auto">
              <a:spcBef>
                <a:spcPts val="251"/>
              </a:spcBef>
              <a:spcAft>
                <a:spcPts val="0"/>
              </a:spcAft>
              <a:buClr>
                <a:srgbClr val="C00000"/>
              </a:buClr>
              <a:buFont typeface="+mj-lt"/>
              <a:buAutoNum type="romanUcPeriod"/>
              <a:defRPr/>
            </a:pPr>
            <a:r>
              <a:rPr lang="en-US" sz="2400" dirty="0" smtClean="0">
                <a:latin typeface="Times New Roman" panose="02020603050405020304" pitchFamily="18" charset="0"/>
                <a:cs typeface="Times New Roman" panose="02020603050405020304" pitchFamily="18" charset="0"/>
              </a:rPr>
              <a:t>Conclusion</a:t>
            </a:r>
          </a:p>
          <a:p>
            <a:pPr marL="0" indent="0" fontAlgn="auto">
              <a:spcBef>
                <a:spcPts val="251"/>
              </a:spcBef>
              <a:spcAft>
                <a:spcPts val="0"/>
              </a:spcAft>
              <a:buFont typeface="Wingdings 2"/>
              <a:buNone/>
              <a:defRPr/>
            </a:pP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100" y="190500"/>
            <a:ext cx="10912475" cy="784225"/>
          </a:xfrm>
        </p:spPr>
        <p:txBody>
          <a:bodyPr/>
          <a:lstStyle/>
          <a:p>
            <a:pPr algn="ctr" fontAlgn="auto">
              <a:spcAft>
                <a:spcPts val="0"/>
              </a:spcAft>
              <a:defRPr/>
            </a:pPr>
            <a:r>
              <a:rPr lang="en-US" sz="3200" dirty="0">
                <a:solidFill>
                  <a:srgbClr val="C00000"/>
                </a:solidFill>
                <a:latin typeface="Times New Roman" panose="02020603050405020304" pitchFamily="18" charset="0"/>
                <a:cs typeface="Times New Roman" panose="02020603050405020304" pitchFamily="18" charset="0"/>
              </a:rPr>
              <a:t>The lack of motivation for EITM</a:t>
            </a:r>
            <a:endParaRPr lang="en-US" sz="3200" dirty="0">
              <a:solidFill>
                <a:schemeClr val="accent1">
                  <a:tint val="88000"/>
                  <a:satMod val="150000"/>
                </a:schemeClr>
              </a:solidFill>
            </a:endParaRPr>
          </a:p>
        </p:txBody>
      </p:sp>
      <p:sp>
        <p:nvSpPr>
          <p:cNvPr id="3" name="Content Placeholder 2"/>
          <p:cNvSpPr>
            <a:spLocks noGrp="1"/>
          </p:cNvSpPr>
          <p:nvPr>
            <p:ph idx="1"/>
          </p:nvPr>
        </p:nvSpPr>
        <p:spPr>
          <a:xfrm>
            <a:off x="552450" y="1190625"/>
            <a:ext cx="10925175" cy="4705350"/>
          </a:xfrm>
        </p:spPr>
        <p:txBody>
          <a:bodyPr>
            <a:normAutofit/>
          </a:bodyPr>
          <a:lstStyle/>
          <a:p>
            <a:pPr marL="228600" indent="-228600" algn="just" fontAlgn="auto">
              <a:spcBef>
                <a:spcPts val="251"/>
              </a:spcBef>
              <a:spcAft>
                <a:spcPts val="0"/>
              </a:spcAft>
              <a:buClr>
                <a:srgbClr val="C00000"/>
              </a:buClr>
              <a:buFont typeface="+mj-lt"/>
              <a:buAutoNum type="arabicPeriod" startAt="2"/>
              <a:defRPr/>
            </a:pPr>
            <a:r>
              <a:rPr lang="en-US" sz="1600" dirty="0">
                <a:latin typeface="Times New Roman" panose="02020603050405020304" pitchFamily="18" charset="0"/>
                <a:cs typeface="Times New Roman" panose="02020603050405020304" pitchFamily="18" charset="0"/>
              </a:rPr>
              <a:t>Poor current empirical modeling practices are equally at fault and again serve as motivation:</a:t>
            </a:r>
          </a:p>
          <a:p>
            <a:pPr marL="0" indent="0" algn="just" fontAlgn="auto">
              <a:spcBef>
                <a:spcPts val="251"/>
              </a:spcBef>
              <a:spcAft>
                <a:spcPts val="0"/>
              </a:spcAft>
              <a:buFont typeface="Wingdings 2"/>
              <a:buNone/>
              <a:defRPr/>
            </a:pPr>
            <a:endParaRPr lang="en-US" sz="16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600" dirty="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6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600" dirty="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6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600" dirty="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6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600" dirty="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6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600" dirty="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r>
              <a:rPr lang="en-US" sz="1600" dirty="0" smtClean="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1) Data mining.</a:t>
            </a:r>
          </a:p>
          <a:p>
            <a:pPr marL="0" indent="0" algn="just" fontAlgn="auto">
              <a:spcBef>
                <a:spcPts val="251"/>
              </a:spcBef>
              <a:spcAft>
                <a:spcPts val="0"/>
              </a:spcAft>
              <a:buFont typeface="Wingdings 2"/>
              <a:buNone/>
              <a:defRPr/>
            </a:pPr>
            <a:r>
              <a:rPr lang="en-US" sz="1600" dirty="0" smtClean="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p:txBody>
      </p:sp>
      <p:sp>
        <p:nvSpPr>
          <p:cNvPr id="4" name="TextBox 3"/>
          <p:cNvSpPr txBox="1">
            <a:spLocks noRot="1" noChangeAspect="1" noMove="1" noResize="1" noEditPoints="1" noAdjustHandles="1" noChangeArrowheads="1" noChangeShapeType="1" noTextEdit="1"/>
          </p:cNvSpPr>
          <p:nvPr/>
        </p:nvSpPr>
        <p:spPr>
          <a:xfrm>
            <a:off x="1552575" y="1514475"/>
            <a:ext cx="8658226" cy="2748509"/>
          </a:xfrm>
          <a:prstGeom prst="rect">
            <a:avLst/>
          </a:prstGeom>
          <a:blipFill rotWithShape="1">
            <a:blip r:embed="rId2"/>
            <a:stretch>
              <a:fillRect l="-423" t="-665" r="-352" b="-1996"/>
            </a:stretch>
          </a:blipFill>
        </p:spPr>
        <p:txBody>
          <a:bodyPr/>
          <a:lstStyle/>
          <a:p>
            <a:r>
              <a:rPr lang="en-US">
                <a:noFill/>
              </a:rPr>
              <a:t> </a:t>
            </a:r>
          </a:p>
        </p:txBody>
      </p:sp>
      <p:sp>
        <p:nvSpPr>
          <p:cNvPr id="25605" name="TextBox 4"/>
          <p:cNvSpPr txBox="1">
            <a:spLocks noChangeArrowheads="1"/>
          </p:cNvSpPr>
          <p:nvPr/>
        </p:nvSpPr>
        <p:spPr bwMode="auto">
          <a:xfrm>
            <a:off x="1552575" y="4914900"/>
            <a:ext cx="8658225" cy="1077913"/>
          </a:xfrm>
          <a:prstGeom prst="rect">
            <a:avLst/>
          </a:prstGeom>
          <a:noFill/>
          <a:ln w="9525">
            <a:noFill/>
            <a:miter lim="800000"/>
            <a:headEnd/>
            <a:tailEnd/>
          </a:ln>
        </p:spPr>
        <p:txBody>
          <a:bodyPr>
            <a:spAutoFit/>
          </a:bodyPr>
          <a:lstStyle/>
          <a:p>
            <a:pPr algn="just"/>
            <a:r>
              <a:rPr lang="en-US" sz="1600">
                <a:latin typeface="Times New Roman" pitchFamily="18" charset="0"/>
                <a:cs typeface="Times New Roman" pitchFamily="18" charset="0"/>
              </a:rPr>
              <a:t>“The first tendency in trying to achieve “significant” results is the practice of data mining. Some political scientists put data into a statistical program with minimal theory and run regression after regression until they get either statistically significant coefficients or coefficients that they like. This search is not random and can wither away the strength of causal claims.”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100" y="-76200"/>
            <a:ext cx="10912475" cy="1050925"/>
          </a:xfrm>
        </p:spPr>
        <p:txBody>
          <a:bodyPr/>
          <a:lstStyle/>
          <a:p>
            <a:pPr algn="ctr" fontAlgn="auto">
              <a:spcAft>
                <a:spcPts val="0"/>
              </a:spcAft>
              <a:defRPr/>
            </a:pPr>
            <a:r>
              <a:rPr lang="en-US" sz="3200" dirty="0">
                <a:solidFill>
                  <a:srgbClr val="C00000"/>
                </a:solidFill>
                <a:latin typeface="Times New Roman" panose="02020603050405020304" pitchFamily="18" charset="0"/>
                <a:cs typeface="Times New Roman" panose="02020603050405020304" pitchFamily="18" charset="0"/>
              </a:rPr>
              <a:t>The lack of motivation for EITM</a:t>
            </a:r>
            <a:endParaRPr lang="en-US" sz="3200" dirty="0">
              <a:solidFill>
                <a:schemeClr val="accent1">
                  <a:tint val="88000"/>
                  <a:satMod val="150000"/>
                </a:schemeClr>
              </a:solidFill>
            </a:endParaRPr>
          </a:p>
        </p:txBody>
      </p:sp>
      <p:sp>
        <p:nvSpPr>
          <p:cNvPr id="3" name="Content Placeholder 2"/>
          <p:cNvSpPr>
            <a:spLocks noGrp="1"/>
          </p:cNvSpPr>
          <p:nvPr>
            <p:ph idx="1"/>
          </p:nvPr>
        </p:nvSpPr>
        <p:spPr>
          <a:xfrm>
            <a:off x="669925" y="1076325"/>
            <a:ext cx="10788650" cy="4762500"/>
          </a:xfrm>
        </p:spPr>
        <p:txBody>
          <a:bodyPr>
            <a:noAutofit/>
          </a:bodyPr>
          <a:lstStyle/>
          <a:p>
            <a:pPr marL="0" indent="0" algn="just" fontAlgn="auto">
              <a:spcBef>
                <a:spcPts val="251"/>
              </a:spcBef>
              <a:spcAft>
                <a:spcPts val="0"/>
              </a:spcAft>
              <a:buFont typeface="Wingdings 2"/>
              <a:buNone/>
              <a:defRPr/>
            </a:pPr>
            <a:r>
              <a:rPr lang="en-US" sz="1400" dirty="0">
                <a:latin typeface="Times New Roman" panose="02020603050405020304" pitchFamily="18" charset="0"/>
                <a:cs typeface="Times New Roman" panose="02020603050405020304" pitchFamily="18" charset="0"/>
              </a:rPr>
              <a:t>(2) </a:t>
            </a:r>
            <a:r>
              <a:rPr lang="en-US" sz="1400" dirty="0" err="1">
                <a:latin typeface="Times New Roman" panose="02020603050405020304" pitchFamily="18" charset="0"/>
                <a:cs typeface="Times New Roman" panose="02020603050405020304" pitchFamily="18" charset="0"/>
              </a:rPr>
              <a:t>Overparameterization</a:t>
            </a:r>
            <a:r>
              <a:rPr lang="en-US" sz="1400" dirty="0">
                <a:latin typeface="Times New Roman" panose="02020603050405020304" pitchFamily="18" charset="0"/>
                <a:cs typeface="Times New Roman" panose="02020603050405020304" pitchFamily="18" charset="0"/>
              </a:rPr>
              <a:t>.</a:t>
            </a:r>
          </a:p>
          <a:p>
            <a:pPr marL="0" indent="0" algn="just" fontAlgn="auto">
              <a:spcBef>
                <a:spcPts val="0"/>
              </a:spcBef>
              <a:spcAft>
                <a:spcPts val="0"/>
              </a:spcAft>
              <a:buFont typeface="Wingdings 2"/>
              <a:buNone/>
              <a:defRPr/>
            </a:pPr>
            <a:endParaRPr lang="en-US" sz="1400" dirty="0" smtClean="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Font typeface="Wingdings 2"/>
              <a:buNone/>
              <a:defRPr/>
            </a:pPr>
            <a:endParaRPr lang="en-US" sz="1400" dirty="0" smtClean="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Font typeface="Wingdings 2"/>
              <a:buNone/>
              <a:defRPr/>
            </a:pPr>
            <a:endParaRPr lang="en-US" sz="1400" dirty="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4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400" dirty="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4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4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r>
              <a:rPr lang="en-US" sz="1400" dirty="0" smtClean="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3) </a:t>
            </a:r>
            <a:r>
              <a:rPr lang="en-US" sz="1400" dirty="0" smtClean="0">
                <a:latin typeface="Times New Roman" panose="02020603050405020304" pitchFamily="18" charset="0"/>
                <a:cs typeface="Times New Roman" panose="02020603050405020304" pitchFamily="18" charset="0"/>
              </a:rPr>
              <a:t>Omega Matrices --- the </a:t>
            </a:r>
            <a:r>
              <a:rPr lang="en-US" sz="1400" dirty="0">
                <a:latin typeface="Times New Roman" panose="02020603050405020304" pitchFamily="18" charset="0"/>
                <a:cs typeface="Times New Roman" panose="02020603050405020304" pitchFamily="18" charset="0"/>
              </a:rPr>
              <a:t>use of weighting </a:t>
            </a:r>
            <a:r>
              <a:rPr lang="en-US" sz="1400" dirty="0" smtClean="0">
                <a:latin typeface="Times New Roman" panose="02020603050405020304" pitchFamily="18" charset="0"/>
                <a:cs typeface="Times New Roman" panose="02020603050405020304" pitchFamily="18" charset="0"/>
              </a:rPr>
              <a:t>procedures.</a:t>
            </a:r>
            <a:endParaRPr lang="en-US" sz="1400" dirty="0">
              <a:latin typeface="Times New Roman" panose="02020603050405020304" pitchFamily="18" charset="0"/>
              <a:cs typeface="Times New Roman" panose="02020603050405020304" pitchFamily="18" charset="0"/>
            </a:endParaRPr>
          </a:p>
          <a:p>
            <a:pPr marL="914377" indent="0" algn="just" fontAlgn="auto">
              <a:spcBef>
                <a:spcPts val="251"/>
              </a:spcBef>
              <a:spcAft>
                <a:spcPts val="0"/>
              </a:spcAft>
              <a:buFont typeface="Wingdings 2"/>
              <a:buNone/>
              <a:defRPr/>
            </a:pPr>
            <a:endParaRPr lang="en-US" sz="1400" dirty="0" smtClean="0">
              <a:latin typeface="Times New Roman" panose="02020603050405020304" pitchFamily="18" charset="0"/>
              <a:cs typeface="Times New Roman" panose="02020603050405020304" pitchFamily="18" charset="0"/>
            </a:endParaRPr>
          </a:p>
          <a:p>
            <a:pPr marL="914377" indent="0" algn="just" fontAlgn="auto">
              <a:spcBef>
                <a:spcPts val="251"/>
              </a:spcBef>
              <a:spcAft>
                <a:spcPts val="0"/>
              </a:spcAft>
              <a:buFont typeface="Wingdings 2"/>
              <a:buNone/>
              <a:defRPr/>
            </a:pPr>
            <a:endParaRPr lang="en-US" sz="1400" dirty="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endParaRPr lang="en-US" sz="14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Font typeface="Wingdings 2"/>
              <a:buNone/>
              <a:defRPr/>
            </a:pPr>
            <a:r>
              <a:rPr lang="en-US" sz="1400" dirty="0" smtClean="0">
                <a:latin typeface="Times New Roman" panose="02020603050405020304" pitchFamily="18" charset="0"/>
                <a:cs typeface="Times New Roman" panose="02020603050405020304" pitchFamily="18" charset="0"/>
              </a:rPr>
              <a:t>Statistical </a:t>
            </a:r>
            <a:r>
              <a:rPr lang="en-US" sz="1400" dirty="0">
                <a:latin typeface="Times New Roman" panose="02020603050405020304" pitchFamily="18" charset="0"/>
                <a:cs typeface="Times New Roman" panose="02020603050405020304" pitchFamily="18" charset="0"/>
              </a:rPr>
              <a:t>patches are seductive because </a:t>
            </a:r>
            <a:r>
              <a:rPr lang="en-US" sz="1400" dirty="0" smtClean="0">
                <a:latin typeface="Times New Roman" panose="02020603050405020304" pitchFamily="18" charset="0"/>
                <a:cs typeface="Times New Roman" panose="02020603050405020304" pitchFamily="18" charset="0"/>
              </a:rPr>
              <a:t>they (for example):</a:t>
            </a:r>
          </a:p>
          <a:p>
            <a:pPr marL="0" indent="0" algn="just" fontAlgn="auto">
              <a:spcBef>
                <a:spcPts val="251"/>
              </a:spcBef>
              <a:spcAft>
                <a:spcPts val="0"/>
              </a:spcAft>
              <a:buFont typeface="Wingdings 2"/>
              <a:buNone/>
              <a:defRPr/>
            </a:pPr>
            <a:endParaRPr lang="en-US" sz="1400" dirty="0">
              <a:latin typeface="Times New Roman" panose="02020603050405020304" pitchFamily="18" charset="0"/>
              <a:cs typeface="Times New Roman" panose="02020603050405020304" pitchFamily="18" charset="0"/>
            </a:endParaRPr>
          </a:p>
          <a:p>
            <a:pPr marL="0" indent="0" fontAlgn="auto">
              <a:spcBef>
                <a:spcPts val="251"/>
              </a:spcBef>
              <a:spcAft>
                <a:spcPts val="0"/>
              </a:spcAft>
              <a:buFont typeface="Wingdings 2"/>
              <a:buNone/>
              <a:defRPr/>
            </a:pPr>
            <a:endParaRPr lang="en-US" sz="1550" dirty="0" smtClean="0"/>
          </a:p>
          <a:p>
            <a:pPr marL="0" indent="0" fontAlgn="auto">
              <a:spcBef>
                <a:spcPts val="251"/>
              </a:spcBef>
              <a:spcAft>
                <a:spcPts val="0"/>
              </a:spcAft>
              <a:buFont typeface="Wingdings 2"/>
              <a:buNone/>
              <a:defRPr/>
            </a:pPr>
            <a:endParaRPr lang="en-US" sz="1550" dirty="0"/>
          </a:p>
        </p:txBody>
      </p:sp>
      <p:sp>
        <p:nvSpPr>
          <p:cNvPr id="26628" name="TextBox 3"/>
          <p:cNvSpPr txBox="1">
            <a:spLocks noChangeArrowheads="1"/>
          </p:cNvSpPr>
          <p:nvPr/>
        </p:nvSpPr>
        <p:spPr bwMode="auto">
          <a:xfrm>
            <a:off x="1466850" y="1476375"/>
            <a:ext cx="8696325" cy="1384300"/>
          </a:xfrm>
          <a:prstGeom prst="rect">
            <a:avLst/>
          </a:prstGeom>
          <a:noFill/>
          <a:ln w="9525">
            <a:noFill/>
            <a:miter lim="800000"/>
            <a:headEnd/>
            <a:tailEnd/>
          </a:ln>
        </p:spPr>
        <p:txBody>
          <a:bodyPr>
            <a:spAutoFit/>
          </a:bodyPr>
          <a:lstStyle/>
          <a:p>
            <a:pPr algn="just"/>
            <a:r>
              <a:rPr lang="en-US" sz="1400">
                <a:latin typeface="Times New Roman" pitchFamily="18" charset="0"/>
                <a:cs typeface="Times New Roman" pitchFamily="18" charset="0"/>
              </a:rPr>
              <a:t>“A second practice is that many studies degenerate into garbage-can regression or garbage-can likelihood renditions. By a garbage-can regression or likelihood we mean a practice whereby a researcher includes, in a haphazard fashion, a plethora of independent variables into a statistical package and gets significant results somewhere. But a link with a formal model could help in distinguishing the variables and relations that matter most from those that are ancillary and, probably, statistical artifacts. More often than not there is little or no attention paid to the numerous potential confounding factors that could corrupt statistical inferences.”</a:t>
            </a:r>
          </a:p>
        </p:txBody>
      </p:sp>
      <p:sp>
        <p:nvSpPr>
          <p:cNvPr id="26629" name="TextBox 4"/>
          <p:cNvSpPr txBox="1">
            <a:spLocks noChangeArrowheads="1"/>
          </p:cNvSpPr>
          <p:nvPr/>
        </p:nvSpPr>
        <p:spPr bwMode="auto">
          <a:xfrm>
            <a:off x="1524000" y="3362325"/>
            <a:ext cx="8696325" cy="522288"/>
          </a:xfrm>
          <a:prstGeom prst="rect">
            <a:avLst/>
          </a:prstGeom>
          <a:noFill/>
          <a:ln w="9525">
            <a:noFill/>
            <a:miter lim="800000"/>
            <a:headEnd/>
            <a:tailEnd/>
          </a:ln>
        </p:spPr>
        <p:txBody>
          <a:bodyPr>
            <a:spAutoFit/>
          </a:bodyPr>
          <a:lstStyle/>
          <a:p>
            <a:r>
              <a:rPr lang="en-US" sz="1400">
                <a:latin typeface="Times New Roman" pitchFamily="18" charset="0"/>
                <a:cs typeface="Times New Roman" pitchFamily="18" charset="0"/>
              </a:rPr>
              <a:t>“The first and second practices lead to the third – statistical patching (i.e., the use of weighting procedures to adjust the standard errors [</a:t>
            </a:r>
            <a:r>
              <a:rPr lang="en-US" sz="1400" b="1">
                <a:latin typeface="Times New Roman" pitchFamily="18" charset="0"/>
                <a:cs typeface="Times New Roman" pitchFamily="18" charset="0"/>
              </a:rPr>
              <a:t>s.e.(</a:t>
            </a:r>
            <a:r>
              <a:rPr lang="en-US" sz="1400" b="1" i="1">
                <a:latin typeface="Times New Roman" pitchFamily="18" charset="0"/>
                <a:cs typeface="Times New Roman" pitchFamily="18" charset="0"/>
              </a:rPr>
              <a:t>b)</a:t>
            </a:r>
            <a:r>
              <a:rPr lang="en-US" sz="1400">
                <a:latin typeface="Times New Roman" pitchFamily="18" charset="0"/>
                <a:cs typeface="Times New Roman" pitchFamily="18" charset="0"/>
              </a:rPr>
              <a:t>] in the </a:t>
            </a:r>
            <a:r>
              <a:rPr lang="en-US" sz="1400" i="1">
                <a:latin typeface="Times New Roman" pitchFamily="18" charset="0"/>
                <a:cs typeface="Times New Roman" pitchFamily="18" charset="0"/>
              </a:rPr>
              <a:t>t</a:t>
            </a:r>
            <a:r>
              <a:rPr lang="en-US" sz="1400">
                <a:latin typeface="Times New Roman" pitchFamily="18" charset="0"/>
                <a:cs typeface="Times New Roman" pitchFamily="18" charset="0"/>
              </a:rPr>
              <a:t>-statistic </a:t>
            </a:r>
            <a:r>
              <a:rPr lang="en-US" sz="1400" b="1">
                <a:latin typeface="Times New Roman" pitchFamily="18" charset="0"/>
                <a:cs typeface="Times New Roman" pitchFamily="18" charset="0"/>
              </a:rPr>
              <a:t> </a:t>
            </a:r>
            <a:r>
              <a:rPr lang="en-US" sz="1400">
                <a:latin typeface="Times New Roman" pitchFamily="18" charset="0"/>
                <a:cs typeface="Times New Roman" pitchFamily="18" charset="0"/>
              </a:rPr>
              <a:t>ratio</a:t>
            </a:r>
            <a:r>
              <a:rPr lang="en-US" sz="1400" b="1">
                <a:latin typeface="Times New Roman" pitchFamily="18" charset="0"/>
                <a:cs typeface="Times New Roman" pitchFamily="18" charset="0"/>
              </a:rPr>
              <a:t> </a:t>
            </a:r>
            <a:r>
              <a:rPr lang="en-US" sz="1400">
                <a:latin typeface="Times New Roman" pitchFamily="18" charset="0"/>
                <a:cs typeface="Times New Roman" pitchFamily="18" charset="0"/>
              </a:rPr>
              <a:t>above).”</a:t>
            </a:r>
            <a:endParaRPr lang="en-US" sz="1400"/>
          </a:p>
        </p:txBody>
      </p:sp>
      <p:sp>
        <p:nvSpPr>
          <p:cNvPr id="26630" name="TextBox 5"/>
          <p:cNvSpPr txBox="1">
            <a:spLocks noChangeArrowheads="1"/>
          </p:cNvSpPr>
          <p:nvPr/>
        </p:nvSpPr>
        <p:spPr bwMode="auto">
          <a:xfrm>
            <a:off x="1524000" y="4324350"/>
            <a:ext cx="8696325" cy="1600200"/>
          </a:xfrm>
          <a:prstGeom prst="rect">
            <a:avLst/>
          </a:prstGeom>
          <a:noFill/>
          <a:ln w="9525">
            <a:noFill/>
            <a:miter lim="800000"/>
            <a:headEnd/>
            <a:tailEnd/>
          </a:ln>
        </p:spPr>
        <p:txBody>
          <a:bodyPr>
            <a:spAutoFit/>
          </a:bodyPr>
          <a:lstStyle/>
          <a:p>
            <a:pPr algn="just"/>
            <a:r>
              <a:rPr lang="en-US" sz="1400">
                <a:latin typeface="Times New Roman" pitchFamily="18" charset="0"/>
                <a:cs typeface="Times New Roman" pitchFamily="18" charset="0"/>
              </a:rPr>
              <a:t>“have the potential to </a:t>
            </a:r>
            <a:r>
              <a:rPr lang="en-US" sz="1400" i="1">
                <a:latin typeface="Times New Roman" pitchFamily="18" charset="0"/>
                <a:cs typeface="Times New Roman" pitchFamily="18" charset="0"/>
              </a:rPr>
              <a:t>deflate</a:t>
            </a:r>
            <a:r>
              <a:rPr lang="en-US" sz="1400">
                <a:latin typeface="Times New Roman" pitchFamily="18" charset="0"/>
                <a:cs typeface="Times New Roman" pitchFamily="18" charset="0"/>
              </a:rPr>
              <a:t> the standard error and </a:t>
            </a:r>
            <a:r>
              <a:rPr lang="en-US" sz="1400" i="1">
                <a:latin typeface="Times New Roman" pitchFamily="18" charset="0"/>
                <a:cs typeface="Times New Roman" pitchFamily="18" charset="0"/>
              </a:rPr>
              <a:t>inflate</a:t>
            </a:r>
            <a:r>
              <a:rPr lang="en-US" sz="1400">
                <a:latin typeface="Times New Roman" pitchFamily="18" charset="0"/>
                <a:cs typeface="Times New Roman" pitchFamily="18" charset="0"/>
              </a:rPr>
              <a:t> the </a:t>
            </a:r>
            <a:r>
              <a:rPr lang="en-US" sz="1400" i="1">
                <a:latin typeface="Times New Roman" pitchFamily="18" charset="0"/>
                <a:cs typeface="Times New Roman" pitchFamily="18" charset="0"/>
              </a:rPr>
              <a:t>t</a:t>
            </a:r>
            <a:r>
              <a:rPr lang="en-US" sz="1400">
                <a:latin typeface="Times New Roman" pitchFamily="18" charset="0"/>
                <a:cs typeface="Times New Roman" pitchFamily="18" charset="0"/>
              </a:rPr>
              <a:t>-statistic, which, of course, increases the chance for statistical significance…There are elaborate ways of using error-weighting techniques to “correct” model misspecifications or to use other statistical patches that substitute for a new specification. For example, in almost any intermediate econometrics textbook one finds a section that has the Greek symbol Omega </a:t>
            </a:r>
            <a:r>
              <a:rPr lang="en-US" sz="1400" b="1">
                <a:latin typeface="Times New Roman" pitchFamily="18" charset="0"/>
                <a:cs typeface="Times New Roman" pitchFamily="18" charset="0"/>
              </a:rPr>
              <a:t>(</a:t>
            </a:r>
            <a:r>
              <a:rPr lang="en-US" sz="1400" b="1">
                <a:latin typeface="Times New Roman" pitchFamily="18" charset="0"/>
                <a:cs typeface="Times New Roman" pitchFamily="18" charset="0"/>
                <a:sym typeface="Symbol" pitchFamily="18" charset="2"/>
              </a:rPr>
              <a:t></a:t>
            </a:r>
            <a:r>
              <a:rPr lang="en-US" sz="1400" b="1">
                <a:latin typeface="Times New Roman" pitchFamily="18" charset="0"/>
                <a:cs typeface="Times New Roman" pitchFamily="18" charset="0"/>
              </a:rPr>
              <a:t>). </a:t>
            </a:r>
            <a:r>
              <a:rPr lang="en-US" sz="1400">
                <a:latin typeface="Times New Roman" pitchFamily="18" charset="0"/>
                <a:cs typeface="Times New Roman" pitchFamily="18" charset="0"/>
              </a:rPr>
              <a:t>This symbol is representative of the procedure whereby a researcher weights the data that are arrayed (in matrix form) so that the statistical errors, and ultimately the standard error noted above, are sometimes reduced in size and the </a:t>
            </a:r>
            <a:r>
              <a:rPr lang="en-US" sz="1400" i="1">
                <a:latin typeface="Times New Roman" pitchFamily="18" charset="0"/>
                <a:cs typeface="Times New Roman" pitchFamily="18" charset="0"/>
              </a:rPr>
              <a:t>t</a:t>
            </a:r>
            <a:r>
              <a:rPr lang="en-US" sz="1400">
                <a:latin typeface="Times New Roman" pitchFamily="18" charset="0"/>
                <a:cs typeface="Times New Roman" pitchFamily="18" charset="0"/>
              </a:rPr>
              <a:t>-statistic then may become significant.”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150" y="123825"/>
            <a:ext cx="10912475" cy="1050925"/>
          </a:xfrm>
        </p:spPr>
        <p:txBody>
          <a:bodyPr/>
          <a:lstStyle/>
          <a:p>
            <a:pPr algn="ctr" fontAlgn="auto">
              <a:spcAft>
                <a:spcPts val="0"/>
              </a:spcAft>
              <a:defRPr/>
            </a:pPr>
            <a:r>
              <a:rPr lang="en-US" sz="3200" dirty="0">
                <a:solidFill>
                  <a:srgbClr val="C00000"/>
                </a:solidFill>
                <a:latin typeface="Times New Roman" panose="02020603050405020304" pitchFamily="18" charset="0"/>
                <a:cs typeface="Times New Roman" panose="02020603050405020304" pitchFamily="18" charset="0"/>
              </a:rPr>
              <a:t>The Usefulness of Models: Points of Agreement </a:t>
            </a:r>
          </a:p>
        </p:txBody>
      </p:sp>
      <p:sp>
        <p:nvSpPr>
          <p:cNvPr id="3" name="Content Placeholder 2"/>
          <p:cNvSpPr>
            <a:spLocks noGrp="1"/>
          </p:cNvSpPr>
          <p:nvPr>
            <p:ph idx="1"/>
          </p:nvPr>
        </p:nvSpPr>
        <p:spPr>
          <a:xfrm>
            <a:off x="552450" y="1533525"/>
            <a:ext cx="10925175" cy="4524375"/>
          </a:xfrm>
        </p:spPr>
        <p:txBody>
          <a:bodyPr lIns="182880" rIns="548640">
            <a:normAutofit/>
          </a:bodyPr>
          <a:lstStyle/>
          <a:p>
            <a:pPr marL="342900" indent="-342900" algn="just" fontAlgn="auto">
              <a:spcBef>
                <a:spcPts val="251"/>
              </a:spcBef>
              <a:spcAft>
                <a:spcPts val="0"/>
              </a:spcAft>
              <a:buClr>
                <a:srgbClr val="C00000"/>
              </a:buClr>
              <a:buFont typeface="Wingdings 2"/>
              <a:buChar char=""/>
              <a:defRPr/>
            </a:pPr>
            <a:r>
              <a:rPr lang="en-US" sz="1600" dirty="0">
                <a:latin typeface="Times New Roman" panose="02020603050405020304" pitchFamily="18" charset="0"/>
                <a:cs typeface="Times New Roman" panose="02020603050405020304" pitchFamily="18" charset="0"/>
              </a:rPr>
              <a:t>Significant scientific progress can be made by a synthesis of formal and empirical modeling. The advancement of this synthesis requires the highest possible levels of communication between the two groups.  Formal modelers must subject their theories to closely related tests while, at the same time, empirical modelers must formalize their models before they conduct various statistical tests. The point is not to sacrifice logically coherent and mathematical models. Rather, it is to apply that same rigor to include new developments in bounded rationality, learning, and evolutionary modeling. These breakthroughs in theory will be accomplished with the assistance of empirical models in experimental and non-experimental settings</a:t>
            </a:r>
            <a:r>
              <a:rPr lang="en-US" sz="1600" dirty="0" smtClean="0">
                <a:latin typeface="Times New Roman" panose="02020603050405020304" pitchFamily="18" charset="0"/>
                <a:cs typeface="Times New Roman" panose="02020603050405020304" pitchFamily="18" charset="0"/>
              </a:rPr>
              <a:t>.</a:t>
            </a:r>
          </a:p>
          <a:p>
            <a:pPr marL="0" indent="0" algn="just" fontAlgn="auto">
              <a:spcBef>
                <a:spcPts val="251"/>
              </a:spcBef>
              <a:spcAft>
                <a:spcPts val="0"/>
              </a:spcAft>
              <a:buClr>
                <a:srgbClr val="C00000"/>
              </a:buClr>
              <a:buFont typeface="Wingdings 2"/>
              <a:buNone/>
              <a:defRPr/>
            </a:pPr>
            <a:endParaRPr lang="en-US" sz="1600" dirty="0" smtClean="0">
              <a:latin typeface="Times New Roman" panose="02020603050405020304" pitchFamily="18" charset="0"/>
              <a:cs typeface="Times New Roman" panose="02020603050405020304" pitchFamily="18" charset="0"/>
            </a:endParaRPr>
          </a:p>
          <a:p>
            <a:pPr marL="265169" indent="-265169" algn="just" fontAlgn="auto">
              <a:spcBef>
                <a:spcPts val="251"/>
              </a:spcBef>
              <a:spcAft>
                <a:spcPts val="0"/>
              </a:spcAft>
              <a:buClr>
                <a:srgbClr val="C00000"/>
              </a:buClr>
              <a:buFont typeface="Wingdings 2"/>
              <a:buChar char=""/>
              <a:defRPr/>
            </a:pPr>
            <a:r>
              <a:rPr lang="en-US" sz="1600" dirty="0">
                <a:latin typeface="Times New Roman" panose="02020603050405020304" pitchFamily="18" charset="0"/>
                <a:cs typeface="Times New Roman" panose="02020603050405020304" pitchFamily="18" charset="0"/>
              </a:rPr>
              <a:t>Another point of agreement is the use of “ideal worlds” as basis for understanding the inner working of a system as well as a foundation for subsequent work and cumulation.  Clarke and</a:t>
            </a:r>
            <a:r>
              <a:rPr lang="en-US" sz="1600" b="1"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Primo (2012) contend</a:t>
            </a:r>
            <a:r>
              <a:rPr lang="en-US" sz="1600" dirty="0" smtClean="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 </a:t>
            </a:r>
            <a:endParaRPr lang="en-US" sz="160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Clr>
                <a:srgbClr val="C00000"/>
              </a:buClr>
              <a:buFont typeface="Wingdings 2"/>
              <a:buNone/>
              <a:defRPr/>
            </a:pPr>
            <a:endParaRPr lang="en-US" sz="1000" dirty="0">
              <a:latin typeface="Times New Roman" panose="02020603050405020304" pitchFamily="18" charset="0"/>
              <a:cs typeface="Times New Roman" panose="02020603050405020304" pitchFamily="18" charset="0"/>
            </a:endParaRPr>
          </a:p>
        </p:txBody>
      </p:sp>
      <p:sp>
        <p:nvSpPr>
          <p:cNvPr id="27652" name="TextBox 3"/>
          <p:cNvSpPr txBox="1">
            <a:spLocks noChangeArrowheads="1"/>
          </p:cNvSpPr>
          <p:nvPr/>
        </p:nvSpPr>
        <p:spPr bwMode="auto">
          <a:xfrm>
            <a:off x="1543050" y="4162425"/>
            <a:ext cx="8686800" cy="830263"/>
          </a:xfrm>
          <a:prstGeom prst="rect">
            <a:avLst/>
          </a:prstGeom>
          <a:noFill/>
          <a:ln w="9525">
            <a:noFill/>
            <a:miter lim="800000"/>
            <a:headEnd/>
            <a:tailEnd/>
          </a:ln>
        </p:spPr>
        <p:txBody>
          <a:bodyPr>
            <a:spAutoFit/>
          </a:bodyPr>
          <a:lstStyle/>
          <a:p>
            <a:pPr algn="just"/>
            <a:r>
              <a:rPr lang="en-US" sz="1600">
                <a:latin typeface="Times New Roman" pitchFamily="18" charset="0"/>
                <a:cs typeface="Times New Roman" pitchFamily="18" charset="0"/>
              </a:rPr>
              <a:t> “Ideal worlds also help establish benchmarks against which the real world can be judged. That is, through the examination of ideal worlds, we can begin to understand how reality falls short of some goal (page 82).”</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450" y="161925"/>
            <a:ext cx="10912475" cy="908050"/>
          </a:xfrm>
        </p:spPr>
        <p:txBody>
          <a:bodyPr/>
          <a:lstStyle/>
          <a:p>
            <a:pPr algn="ctr" fontAlgn="auto">
              <a:spcAft>
                <a:spcPts val="0"/>
              </a:spcAft>
              <a:defRPr/>
            </a:pPr>
            <a:r>
              <a:rPr lang="en-US" sz="3200" dirty="0">
                <a:solidFill>
                  <a:srgbClr val="C00000"/>
                </a:solidFill>
                <a:latin typeface="Times New Roman" panose="02020603050405020304" pitchFamily="18" charset="0"/>
                <a:cs typeface="Times New Roman" panose="02020603050405020304" pitchFamily="18" charset="0"/>
              </a:rPr>
              <a:t>The Usefulness of Models: Points of Disagreement</a:t>
            </a:r>
          </a:p>
        </p:txBody>
      </p:sp>
      <p:sp>
        <p:nvSpPr>
          <p:cNvPr id="3" name="Content Placeholder 2"/>
          <p:cNvSpPr>
            <a:spLocks noGrp="1"/>
          </p:cNvSpPr>
          <p:nvPr>
            <p:ph idx="1"/>
          </p:nvPr>
        </p:nvSpPr>
        <p:spPr>
          <a:xfrm>
            <a:off x="571500" y="1323975"/>
            <a:ext cx="10848975" cy="4638675"/>
          </a:xfrm>
        </p:spPr>
        <p:txBody>
          <a:bodyPr>
            <a:noAutofit/>
          </a:bodyPr>
          <a:lstStyle/>
          <a:p>
            <a:pPr marL="228594" indent="-228594" algn="just" fontAlgn="auto">
              <a:spcBef>
                <a:spcPts val="251"/>
              </a:spcBef>
              <a:spcAft>
                <a:spcPts val="0"/>
              </a:spcAft>
              <a:buClr>
                <a:srgbClr val="C00000"/>
              </a:buClr>
              <a:buFont typeface="Wingdings 2"/>
              <a:buChar char=""/>
              <a:defRPr/>
            </a:pPr>
            <a:r>
              <a:rPr lang="en-US" sz="1800" dirty="0">
                <a:latin typeface="Times New Roman" panose="02020603050405020304" pitchFamily="18" charset="0"/>
                <a:cs typeface="Times New Roman" panose="02020603050405020304" pitchFamily="18" charset="0"/>
              </a:rPr>
              <a:t>We begin to part company with Clarke and Primo (2007) on their view of assumptions and how this influences testing validity.  They argue: </a:t>
            </a:r>
          </a:p>
          <a:p>
            <a:pPr marL="571486" indent="0" algn="just" fontAlgn="auto">
              <a:spcBef>
                <a:spcPts val="0"/>
              </a:spcBef>
              <a:spcAft>
                <a:spcPts val="0"/>
              </a:spcAft>
              <a:buFont typeface="Wingdings 2"/>
              <a:buNone/>
              <a:defRPr/>
            </a:pPr>
            <a:endParaRPr lang="en-US" sz="1050" dirty="0" smtClean="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smtClean="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smtClean="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smtClean="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smtClean="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smtClean="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smtClean="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a:latin typeface="Times New Roman" panose="02020603050405020304" pitchFamily="18" charset="0"/>
              <a:cs typeface="Times New Roman" panose="02020603050405020304" pitchFamily="18" charset="0"/>
            </a:endParaRPr>
          </a:p>
          <a:p>
            <a:pPr marL="571486" indent="0" algn="just" fontAlgn="auto">
              <a:spcBef>
                <a:spcPts val="0"/>
              </a:spcBef>
              <a:spcAft>
                <a:spcPts val="0"/>
              </a:spcAft>
              <a:buFont typeface="Wingdings 2"/>
              <a:buNone/>
              <a:defRPr/>
            </a:pPr>
            <a:endParaRPr lang="en-US" sz="1050" dirty="0">
              <a:latin typeface="Times New Roman" panose="02020603050405020304" pitchFamily="18" charset="0"/>
              <a:cs typeface="Times New Roman" panose="02020603050405020304" pitchFamily="18" charset="0"/>
            </a:endParaRPr>
          </a:p>
          <a:p>
            <a:pPr marL="265169" indent="-265169" algn="just" fontAlgn="auto">
              <a:spcBef>
                <a:spcPts val="0"/>
              </a:spcBef>
              <a:spcAft>
                <a:spcPts val="0"/>
              </a:spcAft>
              <a:buClr>
                <a:srgbClr val="C00000"/>
              </a:buClr>
              <a:buFont typeface="Wingdings 2"/>
              <a:buChar char=""/>
              <a:defRPr/>
            </a:pPr>
            <a:r>
              <a:rPr lang="en-US" sz="1800" dirty="0">
                <a:latin typeface="Times New Roman" panose="02020603050405020304" pitchFamily="18" charset="0"/>
                <a:cs typeface="Times New Roman" panose="02020603050405020304" pitchFamily="18" charset="0"/>
              </a:rPr>
              <a:t>This theme is also expressed in Clarke and Primo (2012</a:t>
            </a:r>
            <a:r>
              <a:rPr lang="en-US" sz="1800" dirty="0" smtClean="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524000" y="2028825"/>
            <a:ext cx="8696325" cy="1924050"/>
          </a:xfrm>
          <a:prstGeom prst="rect">
            <a:avLst/>
          </a:prstGeom>
          <a:noFill/>
        </p:spPr>
        <p:txBody>
          <a:bodyPr>
            <a:spAutoFit/>
          </a:bodyPr>
          <a:lstStyle/>
          <a:p>
            <a:pPr algn="just" defTabSz="914377" fontAlgn="auto">
              <a:spcBef>
                <a:spcPts val="0"/>
              </a:spcBef>
              <a:spcAft>
                <a:spcPts val="0"/>
              </a:spcAft>
              <a:defRPr/>
            </a:pPr>
            <a:r>
              <a:rPr lang="en-US" sz="1800" dirty="0">
                <a:latin typeface="Times New Roman" panose="02020603050405020304" pitchFamily="18" charset="0"/>
                <a:cs typeface="Times New Roman" panose="02020603050405020304" pitchFamily="18" charset="0"/>
              </a:rPr>
              <a:t>“This argument would be quite valid except that </a:t>
            </a:r>
            <a:r>
              <a:rPr lang="en-US" sz="1800" i="1" dirty="0">
                <a:latin typeface="Times New Roman" panose="02020603050405020304" pitchFamily="18" charset="0"/>
                <a:cs typeface="Times New Roman" panose="02020603050405020304" pitchFamily="18" charset="0"/>
              </a:rPr>
              <a:t>political scientists are well aware that almost all assumptions are false</a:t>
            </a:r>
            <a:r>
              <a:rPr lang="en-US" sz="1800" dirty="0">
                <a:latin typeface="Times New Roman" panose="02020603050405020304" pitchFamily="18" charset="0"/>
                <a:cs typeface="Times New Roman" panose="02020603050405020304" pitchFamily="18" charset="0"/>
              </a:rPr>
              <a:t>. Data analysis therefore cannot inform a researcher as to whether or not a model is “confirmed.” We should note that it is no defense to argue that our assumptions are “approximately true” or “true enough” (page 745)”</a:t>
            </a:r>
          </a:p>
          <a:p>
            <a:pPr marL="571486" algn="just" defTabSz="914377" fontAlgn="auto">
              <a:spcBef>
                <a:spcPts val="0"/>
              </a:spcBef>
              <a:spcAft>
                <a:spcPts val="0"/>
              </a:spcAft>
              <a:defRPr/>
            </a:pPr>
            <a:endParaRPr lang="en-US" sz="1100" dirty="0">
              <a:latin typeface="Times New Roman" panose="02020603050405020304" pitchFamily="18" charset="0"/>
              <a:cs typeface="Times New Roman" panose="02020603050405020304" pitchFamily="18" charset="0"/>
            </a:endParaRPr>
          </a:p>
          <a:p>
            <a:pPr algn="just" defTabSz="914377" fontAlgn="auto">
              <a:spcBef>
                <a:spcPts val="0"/>
              </a:spcBef>
              <a:spcAft>
                <a:spcPts val="0"/>
              </a:spcAft>
              <a:defRPr/>
            </a:pPr>
            <a:r>
              <a:rPr lang="en-US" sz="1800" dirty="0">
                <a:latin typeface="Times New Roman" panose="02020603050405020304" pitchFamily="18" charset="0"/>
                <a:cs typeface="Times New Roman" panose="02020603050405020304" pitchFamily="18" charset="0"/>
              </a:rPr>
              <a:t>“[t]</a:t>
            </a:r>
            <a:r>
              <a:rPr lang="en-US" sz="1800" dirty="0" err="1">
                <a:latin typeface="Times New Roman" panose="02020603050405020304" pitchFamily="18" charset="0"/>
                <a:cs typeface="Times New Roman" panose="02020603050405020304" pitchFamily="18" charset="0"/>
              </a:rPr>
              <a:t>esting</a:t>
            </a:r>
            <a:r>
              <a:rPr lang="en-US" sz="1800" dirty="0">
                <a:latin typeface="Times New Roman" panose="02020603050405020304" pitchFamily="18" charset="0"/>
                <a:cs typeface="Times New Roman" panose="02020603050405020304" pitchFamily="18" charset="0"/>
              </a:rPr>
              <a:t> a prediction or implication deductively derived from a model cannot help us to learn about the model itself (page 745).” </a:t>
            </a:r>
          </a:p>
        </p:txBody>
      </p:sp>
      <p:sp>
        <p:nvSpPr>
          <p:cNvPr id="28677" name="TextBox 4"/>
          <p:cNvSpPr txBox="1">
            <a:spLocks noChangeArrowheads="1"/>
          </p:cNvSpPr>
          <p:nvPr/>
        </p:nvSpPr>
        <p:spPr bwMode="auto">
          <a:xfrm>
            <a:off x="1524000" y="4581525"/>
            <a:ext cx="8696325" cy="646113"/>
          </a:xfrm>
          <a:prstGeom prst="rect">
            <a:avLst/>
          </a:prstGeom>
          <a:noFill/>
          <a:ln w="9525">
            <a:noFill/>
            <a:miter lim="800000"/>
            <a:headEnd/>
            <a:tailEnd/>
          </a:ln>
        </p:spPr>
        <p:txBody>
          <a:bodyPr>
            <a:spAutoFit/>
          </a:bodyPr>
          <a:lstStyle/>
          <a:p>
            <a:pPr algn="just"/>
            <a:r>
              <a:rPr lang="en-US" sz="1800">
                <a:latin typeface="Times New Roman" pitchFamily="18" charset="0"/>
                <a:cs typeface="Times New Roman" pitchFamily="18" charset="0"/>
              </a:rPr>
              <a:t>“whether the assumptions of a theoretical model are true or not, a test of the conclusions derived from the model are uninformative (page 169).”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450" y="133350"/>
            <a:ext cx="10912475" cy="936625"/>
          </a:xfrm>
        </p:spPr>
        <p:txBody>
          <a:bodyPr/>
          <a:lstStyle/>
          <a:p>
            <a:pPr algn="ctr" fontAlgn="auto">
              <a:spcAft>
                <a:spcPts val="0"/>
              </a:spcAft>
              <a:defRPr/>
            </a:pPr>
            <a:r>
              <a:rPr lang="en-US" sz="3200" dirty="0">
                <a:solidFill>
                  <a:srgbClr val="C00000"/>
                </a:solidFill>
                <a:latin typeface="Times New Roman" panose="02020603050405020304" pitchFamily="18" charset="0"/>
                <a:cs typeface="Times New Roman" panose="02020603050405020304" pitchFamily="18" charset="0"/>
              </a:rPr>
              <a:t>The Usefulness of Models: Points of Disagreement</a:t>
            </a:r>
            <a:endParaRPr lang="en-US" sz="3200" dirty="0">
              <a:solidFill>
                <a:schemeClr val="accent1">
                  <a:tint val="88000"/>
                  <a:satMod val="150000"/>
                </a:schemeClr>
              </a:solidFill>
            </a:endParaRPr>
          </a:p>
        </p:txBody>
      </p:sp>
      <p:sp>
        <p:nvSpPr>
          <p:cNvPr id="3" name="Content Placeholder 2"/>
          <p:cNvSpPr>
            <a:spLocks noGrp="1"/>
          </p:cNvSpPr>
          <p:nvPr>
            <p:ph idx="1"/>
          </p:nvPr>
        </p:nvSpPr>
        <p:spPr>
          <a:xfrm>
            <a:off x="660400" y="1447800"/>
            <a:ext cx="10874375" cy="4276725"/>
          </a:xfrm>
        </p:spPr>
        <p:txBody>
          <a:bodyPr>
            <a:normAutofit fontScale="77500" lnSpcReduction="20000"/>
          </a:bodyPr>
          <a:lstStyle/>
          <a:p>
            <a:pPr marL="228594" indent="-228594" algn="just" fontAlgn="auto">
              <a:spcBef>
                <a:spcPts val="251"/>
              </a:spcBef>
              <a:spcAft>
                <a:spcPts val="0"/>
              </a:spcAft>
              <a:buClr>
                <a:srgbClr val="C00000"/>
              </a:buClr>
              <a:buFont typeface="Wingdings 2"/>
              <a:buChar char=""/>
              <a:defRPr/>
            </a:pPr>
            <a:r>
              <a:rPr lang="en-US" sz="2300" dirty="0">
                <a:latin typeface="Times New Roman" panose="02020603050405020304" pitchFamily="18" charset="0"/>
                <a:cs typeface="Times New Roman" panose="02020603050405020304" pitchFamily="18" charset="0"/>
              </a:rPr>
              <a:t>In short, their argument boils down to an act of preemptive scientific surrender and a recipe for continued compartmentalization and the status quo.  We fail to understand why it is so difficult to consider fact based, data-driven assumptions --- using inductive reasoning, deductive reasoning or both --- to improve the linkage between </a:t>
            </a:r>
            <a:r>
              <a:rPr lang="en-US" sz="2300" dirty="0" smtClean="0">
                <a:latin typeface="Times New Roman" panose="02020603050405020304" pitchFamily="18" charset="0"/>
                <a:cs typeface="Times New Roman" panose="02020603050405020304" pitchFamily="18" charset="0"/>
              </a:rPr>
              <a:t>theory </a:t>
            </a:r>
            <a:r>
              <a:rPr lang="en-US" sz="2300" dirty="0">
                <a:latin typeface="Times New Roman" panose="02020603050405020304" pitchFamily="18" charset="0"/>
                <a:cs typeface="Times New Roman" panose="02020603050405020304" pitchFamily="18" charset="0"/>
              </a:rPr>
              <a:t>and test.  </a:t>
            </a:r>
            <a:r>
              <a:rPr lang="en-US" sz="2300" b="1" dirty="0">
                <a:latin typeface="Times New Roman" panose="02020603050405020304" pitchFamily="18" charset="0"/>
                <a:cs typeface="Times New Roman" panose="02020603050405020304" pitchFamily="18" charset="0"/>
              </a:rPr>
              <a:t> </a:t>
            </a:r>
            <a:endParaRPr lang="en-US" sz="2300" b="1"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Clr>
                <a:srgbClr val="C00000"/>
              </a:buClr>
              <a:buFont typeface="Wingdings 2"/>
              <a:buNone/>
              <a:defRPr/>
            </a:pPr>
            <a:endParaRPr lang="en-US" sz="1800" dirty="0">
              <a:latin typeface="Times New Roman" panose="02020603050405020304" pitchFamily="18" charset="0"/>
              <a:cs typeface="Times New Roman" panose="02020603050405020304" pitchFamily="18" charset="0"/>
            </a:endParaRPr>
          </a:p>
          <a:p>
            <a:pPr marL="265169" indent="-265169" algn="just" fontAlgn="auto">
              <a:spcBef>
                <a:spcPts val="251"/>
              </a:spcBef>
              <a:spcAft>
                <a:spcPts val="0"/>
              </a:spcAft>
              <a:buClr>
                <a:srgbClr val="C00000"/>
              </a:buClr>
              <a:buFont typeface="Wingdings 2"/>
              <a:buChar char=""/>
              <a:defRPr/>
            </a:pPr>
            <a:r>
              <a:rPr lang="en-US" sz="2300" dirty="0">
                <a:latin typeface="Times New Roman" panose="02020603050405020304" pitchFamily="18" charset="0"/>
                <a:cs typeface="Times New Roman" panose="02020603050405020304" pitchFamily="18" charset="0"/>
              </a:rPr>
              <a:t>On this matter, Robert Solow (1956: 65) maintains</a:t>
            </a:r>
            <a:r>
              <a:rPr lang="en-US" sz="2300" dirty="0" smtClean="0">
                <a:latin typeface="Times New Roman" panose="02020603050405020304" pitchFamily="18" charset="0"/>
                <a:cs typeface="Times New Roman" panose="02020603050405020304" pitchFamily="18" charset="0"/>
              </a:rPr>
              <a:t>:</a:t>
            </a:r>
          </a:p>
          <a:p>
            <a:pPr marL="0" indent="0" algn="just" fontAlgn="auto">
              <a:spcBef>
                <a:spcPts val="251"/>
              </a:spcBef>
              <a:spcAft>
                <a:spcPts val="0"/>
              </a:spcAft>
              <a:buClr>
                <a:srgbClr val="C00000"/>
              </a:buClr>
              <a:buFont typeface="Wingdings 2"/>
              <a:buNone/>
              <a:defRPr/>
            </a:pPr>
            <a:endParaRPr lang="en-US" dirty="0">
              <a:latin typeface="Times New Roman" panose="02020603050405020304" pitchFamily="18" charset="0"/>
              <a:cs typeface="Times New Roman" panose="02020603050405020304" pitchFamily="18" charset="0"/>
            </a:endParaRPr>
          </a:p>
          <a:p>
            <a:pPr marL="571486" indent="0" algn="just" fontAlgn="auto">
              <a:spcBef>
                <a:spcPts val="251"/>
              </a:spcBef>
              <a:spcAft>
                <a:spcPts val="0"/>
              </a:spcAft>
              <a:buFont typeface="Wingdings 2"/>
              <a:buNone/>
              <a:defRPr/>
            </a:pPr>
            <a:endParaRPr lang="en-US" dirty="0" smtClean="0">
              <a:latin typeface="Times New Roman" panose="02020603050405020304" pitchFamily="18" charset="0"/>
              <a:cs typeface="Times New Roman" panose="02020603050405020304" pitchFamily="18" charset="0"/>
            </a:endParaRPr>
          </a:p>
          <a:p>
            <a:pPr marL="571486" indent="0" algn="just" fontAlgn="auto">
              <a:spcBef>
                <a:spcPts val="251"/>
              </a:spcBef>
              <a:spcAft>
                <a:spcPts val="0"/>
              </a:spcAft>
              <a:buFont typeface="Wingdings 2"/>
              <a:buNone/>
              <a:defRPr/>
            </a:pPr>
            <a:endParaRPr lang="en-US" dirty="0">
              <a:latin typeface="Times New Roman" panose="02020603050405020304" pitchFamily="18" charset="0"/>
              <a:cs typeface="Times New Roman" panose="02020603050405020304" pitchFamily="18" charset="0"/>
            </a:endParaRPr>
          </a:p>
          <a:p>
            <a:pPr marL="571486" indent="0" algn="just" fontAlgn="auto">
              <a:spcBef>
                <a:spcPts val="251"/>
              </a:spcBef>
              <a:spcAft>
                <a:spcPts val="0"/>
              </a:spcAft>
              <a:buFont typeface="Wingdings 2"/>
              <a:buNone/>
              <a:defRPr/>
            </a:pPr>
            <a:endParaRPr lang="en-US" dirty="0" smtClean="0">
              <a:latin typeface="Times New Roman" panose="02020603050405020304" pitchFamily="18" charset="0"/>
              <a:cs typeface="Times New Roman" panose="02020603050405020304" pitchFamily="18" charset="0"/>
            </a:endParaRPr>
          </a:p>
          <a:p>
            <a:pPr marL="571486" indent="0" algn="just" fontAlgn="auto">
              <a:spcBef>
                <a:spcPts val="251"/>
              </a:spcBef>
              <a:spcAft>
                <a:spcPts val="0"/>
              </a:spcAft>
              <a:buFont typeface="Wingdings 2"/>
              <a:buNone/>
              <a:defRPr/>
            </a:pPr>
            <a:endParaRPr lang="en-US" dirty="0">
              <a:latin typeface="Times New Roman" panose="02020603050405020304" pitchFamily="18" charset="0"/>
              <a:cs typeface="Times New Roman" panose="02020603050405020304" pitchFamily="18" charset="0"/>
            </a:endParaRPr>
          </a:p>
          <a:p>
            <a:pPr marL="571486" indent="0" algn="just" fontAlgn="auto">
              <a:spcBef>
                <a:spcPts val="251"/>
              </a:spcBef>
              <a:spcAft>
                <a:spcPts val="0"/>
              </a:spcAft>
              <a:buFont typeface="Wingdings 2"/>
              <a:buNone/>
              <a:defRPr/>
            </a:pPr>
            <a:endParaRPr lang="en-US" dirty="0">
              <a:latin typeface="Times New Roman" panose="02020603050405020304" pitchFamily="18" charset="0"/>
              <a:cs typeface="Times New Roman" panose="02020603050405020304" pitchFamily="18" charset="0"/>
            </a:endParaRPr>
          </a:p>
          <a:p>
            <a:pPr marL="228594" indent="-228594" algn="just" fontAlgn="auto">
              <a:spcBef>
                <a:spcPts val="251"/>
              </a:spcBef>
              <a:spcAft>
                <a:spcPts val="0"/>
              </a:spcAft>
              <a:buClr>
                <a:srgbClr val="C00000"/>
              </a:buClr>
              <a:buFont typeface="Wingdings 2"/>
              <a:buChar char=""/>
              <a:defRPr/>
            </a:pPr>
            <a:r>
              <a:rPr lang="en-US" sz="2300" dirty="0">
                <a:latin typeface="Times New Roman" panose="02020603050405020304" pitchFamily="18" charset="0"/>
                <a:cs typeface="Times New Roman" panose="02020603050405020304" pitchFamily="18" charset="0"/>
              </a:rPr>
              <a:t>From Clarke and </a:t>
            </a:r>
            <a:r>
              <a:rPr lang="en-US" sz="2300" dirty="0" err="1">
                <a:latin typeface="Times New Roman" panose="02020603050405020304" pitchFamily="18" charset="0"/>
                <a:cs typeface="Times New Roman" panose="02020603050405020304" pitchFamily="18" charset="0"/>
              </a:rPr>
              <a:t>Primo’s</a:t>
            </a:r>
            <a:r>
              <a:rPr lang="en-US" sz="2300" dirty="0">
                <a:latin typeface="Times New Roman" panose="02020603050405020304" pitchFamily="18" charset="0"/>
                <a:cs typeface="Times New Roman" panose="02020603050405020304" pitchFamily="18" charset="0"/>
              </a:rPr>
              <a:t> arguments it is unclear how they would sort out </a:t>
            </a:r>
            <a:r>
              <a:rPr lang="en-US" sz="2300" i="1" dirty="0">
                <a:latin typeface="Times New Roman" panose="02020603050405020304" pitchFamily="18" charset="0"/>
                <a:cs typeface="Times New Roman" panose="02020603050405020304" pitchFamily="18" charset="0"/>
              </a:rPr>
              <a:t>the usefulness</a:t>
            </a:r>
            <a:r>
              <a:rPr lang="en-US" sz="2300" dirty="0">
                <a:latin typeface="Times New Roman" panose="02020603050405020304" pitchFamily="18" charset="0"/>
                <a:cs typeface="Times New Roman" panose="02020603050405020304" pitchFamily="18" charset="0"/>
              </a:rPr>
              <a:t> of what they see </a:t>
            </a:r>
            <a:r>
              <a:rPr lang="en-US" sz="2300" i="1" dirty="0">
                <a:latin typeface="Times New Roman" panose="02020603050405020304" pitchFamily="18" charset="0"/>
                <a:cs typeface="Times New Roman" panose="02020603050405020304" pitchFamily="18" charset="0"/>
              </a:rPr>
              <a:t>as useful models</a:t>
            </a:r>
            <a:r>
              <a:rPr lang="en-US" sz="2300" dirty="0">
                <a:latin typeface="Times New Roman" panose="02020603050405020304" pitchFamily="18" charset="0"/>
                <a:cs typeface="Times New Roman" panose="02020603050405020304" pitchFamily="18" charset="0"/>
              </a:rPr>
              <a:t>.  Would not data and testing enter into this process?  Even undertaking logical exercises modelers at some point would need to know how much their argued for factor or factors matter.  Reality is not optional</a:t>
            </a:r>
            <a:r>
              <a:rPr lang="en-US" sz="2300" dirty="0" smtClean="0">
                <a:latin typeface="Times New Roman" panose="02020603050405020304" pitchFamily="18" charset="0"/>
                <a:cs typeface="Times New Roman" panose="02020603050405020304" pitchFamily="18" charset="0"/>
              </a:rPr>
              <a:t>.</a:t>
            </a:r>
            <a:endParaRPr lang="en-US" sz="2300" dirty="0">
              <a:latin typeface="Times New Roman" panose="02020603050405020304" pitchFamily="18" charset="0"/>
              <a:cs typeface="Times New Roman" panose="02020603050405020304" pitchFamily="18" charset="0"/>
            </a:endParaRPr>
          </a:p>
        </p:txBody>
      </p:sp>
      <p:sp>
        <p:nvSpPr>
          <p:cNvPr id="29700" name="TextBox 3"/>
          <p:cNvSpPr txBox="1">
            <a:spLocks noChangeArrowheads="1"/>
          </p:cNvSpPr>
          <p:nvPr/>
        </p:nvSpPr>
        <p:spPr bwMode="auto">
          <a:xfrm>
            <a:off x="1533525" y="2895600"/>
            <a:ext cx="8648700" cy="1754188"/>
          </a:xfrm>
          <a:prstGeom prst="rect">
            <a:avLst/>
          </a:prstGeom>
          <a:noFill/>
          <a:ln w="9525">
            <a:noFill/>
            <a:miter lim="800000"/>
            <a:headEnd/>
            <a:tailEnd/>
          </a:ln>
        </p:spPr>
        <p:txBody>
          <a:bodyPr>
            <a:spAutoFit/>
          </a:bodyPr>
          <a:lstStyle/>
          <a:p>
            <a:pPr algn="just"/>
            <a:r>
              <a:rPr lang="en-US" sz="1800">
                <a:latin typeface="Times New Roman" pitchFamily="18" charset="0"/>
                <a:cs typeface="Times New Roman" pitchFamily="18" charset="0"/>
              </a:rPr>
              <a:t>“[a]ll theory depends on assumptions which are not quite true. That is what makes it theory. The art of successful theorizing is to make the inevitable simplifying assumptions in such a way that the final results are not very sensitive. A “crucial” assumption is one on which the conclusions do depend sensitively, and it is important that crucial assumptions be reasonably realistic. When the results of a theory seem to flow specifically from a special crucial assumption, then if the assumption is dubious, the results are suspect.”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438150"/>
            <a:ext cx="10515600" cy="614363"/>
          </a:xfrm>
        </p:spPr>
        <p:txBody>
          <a:bodyPr/>
          <a:lstStyle/>
          <a:p>
            <a:pPr algn="ctr" fontAlgn="auto">
              <a:spcAft>
                <a:spcPts val="0"/>
              </a:spcAft>
              <a:defRPr/>
            </a:pPr>
            <a:r>
              <a:rPr lang="en-US" sz="3200" dirty="0">
                <a:solidFill>
                  <a:srgbClr val="C00000"/>
                </a:solidFill>
                <a:latin typeface="Times New Roman" panose="02020603050405020304" pitchFamily="18" charset="0"/>
                <a:cs typeface="Times New Roman" panose="02020603050405020304" pitchFamily="18" charset="0"/>
              </a:rPr>
              <a:t>EITM and the Hypothetico-Deductive (H-D) Method</a:t>
            </a:r>
          </a:p>
        </p:txBody>
      </p:sp>
      <p:sp>
        <p:nvSpPr>
          <p:cNvPr id="3" name="Content Placeholder 2"/>
          <p:cNvSpPr>
            <a:spLocks noGrp="1"/>
          </p:cNvSpPr>
          <p:nvPr>
            <p:ph idx="1"/>
          </p:nvPr>
        </p:nvSpPr>
        <p:spPr>
          <a:xfrm>
            <a:off x="571500" y="1181100"/>
            <a:ext cx="10839450" cy="4895850"/>
          </a:xfrm>
        </p:spPr>
        <p:txBody>
          <a:bodyPr>
            <a:normAutofit fontScale="92500" lnSpcReduction="10000"/>
          </a:bodyPr>
          <a:lstStyle/>
          <a:p>
            <a:pPr marL="265169" indent="-265169" algn="just" fontAlgn="auto">
              <a:spcBef>
                <a:spcPts val="251"/>
              </a:spcBef>
              <a:spcAft>
                <a:spcPts val="0"/>
              </a:spcAft>
              <a:buClr>
                <a:srgbClr val="C00000"/>
              </a:buClr>
              <a:buFont typeface="Wingdings 2"/>
              <a:buChar char=""/>
              <a:defRPr/>
            </a:pPr>
            <a:r>
              <a:rPr lang="en-US" sz="1600" dirty="0" smtClean="0">
                <a:latin typeface="Times New Roman" panose="02020603050405020304" pitchFamily="18" charset="0"/>
                <a:cs typeface="Times New Roman" panose="02020603050405020304" pitchFamily="18" charset="0"/>
              </a:rPr>
              <a:t>Clarke and Primo assert EITM is linked to the H-D method because of this statement about Granato and </a:t>
            </a:r>
            <a:r>
              <a:rPr lang="en-US" sz="1600" dirty="0" err="1" smtClean="0">
                <a:latin typeface="Times New Roman" panose="02020603050405020304" pitchFamily="18" charset="0"/>
                <a:cs typeface="Times New Roman" panose="02020603050405020304" pitchFamily="18" charset="0"/>
              </a:rPr>
              <a:t>Scioli’s</a:t>
            </a:r>
            <a:r>
              <a:rPr lang="en-US" sz="1600" dirty="0" smtClean="0">
                <a:latin typeface="Times New Roman" panose="02020603050405020304" pitchFamily="18" charset="0"/>
                <a:cs typeface="Times New Roman" panose="02020603050405020304" pitchFamily="18" charset="0"/>
              </a:rPr>
              <a:t> (2004) “ideal world.”</a:t>
            </a:r>
            <a:endParaRPr lang="en-US" sz="1600" dirty="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600" dirty="0" smtClean="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300" dirty="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300" dirty="0" smtClean="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200" dirty="0" smtClean="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r>
              <a:rPr lang="en-US" sz="1600" dirty="0" smtClean="0">
                <a:latin typeface="Times New Roman" panose="02020603050405020304" pitchFamily="18" charset="0"/>
                <a:cs typeface="Times New Roman" panose="02020603050405020304" pitchFamily="18" charset="0"/>
              </a:rPr>
              <a:t>What Clark and Primo </a:t>
            </a:r>
            <a:r>
              <a:rPr lang="en-US" sz="1600" dirty="0">
                <a:latin typeface="Times New Roman" panose="02020603050405020304" pitchFamily="18" charset="0"/>
                <a:cs typeface="Times New Roman" panose="02020603050405020304" pitchFamily="18" charset="0"/>
              </a:rPr>
              <a:t>fail to mention is this quote builds on a more general point about research design competence and overall proposal competitiveness for NSF proposals.  Specifically, these same points were discussed in the 2001 EITM Workshop.  The 2002 EITM Report summarizes the issues of basic construction:</a:t>
            </a: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600" dirty="0" smtClean="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600" dirty="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600" dirty="0" smtClean="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600" dirty="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600" dirty="0" smtClean="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endParaRPr lang="en-US" sz="1600" dirty="0" smtClean="0">
              <a:latin typeface="Times New Roman" panose="02020603050405020304" pitchFamily="18" charset="0"/>
              <a:cs typeface="Times New Roman" panose="02020603050405020304" pitchFamily="18" charset="0"/>
            </a:endParaRPr>
          </a:p>
          <a:p>
            <a:pPr marL="285750" indent="-285750" algn="just" fontAlgn="auto">
              <a:spcBef>
                <a:spcPts val="251"/>
              </a:spcBef>
              <a:spcAft>
                <a:spcPts val="0"/>
              </a:spcAft>
              <a:buClr>
                <a:srgbClr val="C00000"/>
              </a:buClr>
              <a:buSzPct val="100000"/>
              <a:buFont typeface="Wingdings" panose="05000000000000000000" pitchFamily="2" charset="2"/>
              <a:buChar char="q"/>
              <a:defRPr/>
            </a:pPr>
            <a:r>
              <a:rPr lang="en-US" sz="1600" dirty="0" smtClean="0">
                <a:latin typeface="Times New Roman" panose="02020603050405020304" pitchFamily="18" charset="0"/>
                <a:cs typeface="Times New Roman" panose="02020603050405020304" pitchFamily="18" charset="0"/>
              </a:rPr>
              <a:t>The </a:t>
            </a:r>
            <a:r>
              <a:rPr lang="en-US" sz="1600" dirty="0">
                <a:latin typeface="Times New Roman" panose="02020603050405020304" pitchFamily="18" charset="0"/>
                <a:cs typeface="Times New Roman" panose="02020603050405020304" pitchFamily="18" charset="0"/>
              </a:rPr>
              <a:t>question we have is this.  Are students not to be exposed to these elements in a research design (e.g., scope and methods) course?  Moreover, since the EITM initiative is about methodological unification it makes no sense to think H-D is what EITM is about.  Indeed, Clarke and Primo only focus their criticism on components 3 and 5 above, but the idea that students should not be trained to know the basics of deductive reasoning, hypothesis formation, data collection and statistics (analysis) --- which are all part of what constitutes the EITM framework --- strikes us as impairing student development with harmful future consequences for any scientific discipline. </a:t>
            </a:r>
          </a:p>
        </p:txBody>
      </p:sp>
      <p:sp>
        <p:nvSpPr>
          <p:cNvPr id="30724" name="TextBox 3"/>
          <p:cNvSpPr txBox="1">
            <a:spLocks noChangeArrowheads="1"/>
          </p:cNvSpPr>
          <p:nvPr/>
        </p:nvSpPr>
        <p:spPr bwMode="auto">
          <a:xfrm>
            <a:off x="1524000" y="1504950"/>
            <a:ext cx="8686800" cy="784225"/>
          </a:xfrm>
          <a:prstGeom prst="rect">
            <a:avLst/>
          </a:prstGeom>
          <a:noFill/>
          <a:ln w="9525">
            <a:noFill/>
            <a:miter lim="800000"/>
            <a:headEnd/>
            <a:tailEnd/>
          </a:ln>
        </p:spPr>
        <p:txBody>
          <a:bodyPr>
            <a:spAutoFit/>
          </a:bodyPr>
          <a:lstStyle/>
          <a:p>
            <a:pPr algn="just"/>
            <a:r>
              <a:rPr lang="en-US" sz="1500">
                <a:latin typeface="Times New Roman" pitchFamily="18" charset="0"/>
                <a:cs typeface="Times New Roman" pitchFamily="18" charset="0"/>
              </a:rPr>
              <a:t>“In an ideal world, where there is unification in approach, political science research should have the following components: 1) theory (informed by field work, or a “puzzle”); 2) a model identifying causal linkages; 3) deductions and hypotheses; 4) measurement and research design; and 5) data collection and analysis.” </a:t>
            </a:r>
          </a:p>
        </p:txBody>
      </p:sp>
      <p:sp>
        <p:nvSpPr>
          <p:cNvPr id="30725" name="TextBox 4"/>
          <p:cNvSpPr txBox="1">
            <a:spLocks noChangeArrowheads="1"/>
          </p:cNvSpPr>
          <p:nvPr/>
        </p:nvSpPr>
        <p:spPr bwMode="auto">
          <a:xfrm>
            <a:off x="1524000" y="3019425"/>
            <a:ext cx="8686800" cy="1477963"/>
          </a:xfrm>
          <a:prstGeom prst="rect">
            <a:avLst/>
          </a:prstGeom>
          <a:noFill/>
          <a:ln w="9525">
            <a:noFill/>
            <a:miter lim="800000"/>
            <a:headEnd/>
            <a:tailEnd/>
          </a:ln>
        </p:spPr>
        <p:txBody>
          <a:bodyPr>
            <a:spAutoFit/>
          </a:bodyPr>
          <a:lstStyle/>
          <a:p>
            <a:pPr algn="just"/>
            <a:r>
              <a:rPr lang="en-US" sz="1500">
                <a:latin typeface="Times New Roman" pitchFamily="18" charset="0"/>
                <a:cs typeface="Times New Roman" pitchFamily="18" charset="0"/>
              </a:rPr>
              <a:t>“In an ideal world, political scientists should be educated to do research that incorporates five major components: 1) theory (informed by field work or some “puzzle”); 2) a mathematical model identifying causal linkages; 3) deductions and hypotheses; 4) measurement and research design; and 5) data collection and statistics. However, one or more of these components often is absent in political science research and as argued by the EITM Workshop participants, the quality of formal and empirical modeling in political science is substandard (page 7).”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450" y="0"/>
            <a:ext cx="10912475" cy="1050925"/>
          </a:xfrm>
        </p:spPr>
        <p:txBody>
          <a:bodyPr/>
          <a:lstStyle/>
          <a:p>
            <a:pPr algn="ctr" fontAlgn="auto">
              <a:spcAft>
                <a:spcPts val="0"/>
              </a:spcAft>
              <a:defRPr/>
            </a:pPr>
            <a:r>
              <a:rPr lang="en-US" sz="3200" dirty="0">
                <a:solidFill>
                  <a:srgbClr val="C00000"/>
                </a:solidFill>
                <a:latin typeface="Times New Roman" panose="02020603050405020304" pitchFamily="18" charset="0"/>
                <a:cs typeface="Times New Roman" panose="02020603050405020304" pitchFamily="18" charset="0"/>
              </a:rPr>
              <a:t>EITM and the Hypothetico-Deductive (H-D) Method</a:t>
            </a:r>
            <a:endParaRPr lang="en-US" sz="3200" dirty="0">
              <a:solidFill>
                <a:schemeClr val="accent1">
                  <a:tint val="88000"/>
                  <a:satMod val="150000"/>
                </a:schemeClr>
              </a:solidFill>
            </a:endParaRPr>
          </a:p>
        </p:txBody>
      </p:sp>
      <p:sp>
        <p:nvSpPr>
          <p:cNvPr id="3" name="Content Placeholder 2"/>
          <p:cNvSpPr>
            <a:spLocks noGrp="1"/>
          </p:cNvSpPr>
          <p:nvPr>
            <p:ph idx="1"/>
          </p:nvPr>
        </p:nvSpPr>
        <p:spPr>
          <a:xfrm>
            <a:off x="571500" y="1352550"/>
            <a:ext cx="11068050" cy="4533900"/>
          </a:xfrm>
        </p:spPr>
        <p:txBody>
          <a:bodyPr>
            <a:noAutofit/>
          </a:bodyPr>
          <a:lstStyle/>
          <a:p>
            <a:pPr marL="265169" indent="-265169" algn="just" fontAlgn="auto">
              <a:spcBef>
                <a:spcPts val="251"/>
              </a:spcBef>
              <a:spcAft>
                <a:spcPts val="0"/>
              </a:spcAft>
              <a:buClr>
                <a:srgbClr val="C00000"/>
              </a:buClr>
              <a:buFont typeface="Wingdings 2"/>
              <a:buChar char=""/>
              <a:defRPr/>
            </a:pPr>
            <a:r>
              <a:rPr lang="en-US" sz="1800" dirty="0">
                <a:latin typeface="Times New Roman" panose="02020603050405020304" pitchFamily="18" charset="0"/>
                <a:cs typeface="Times New Roman" panose="02020603050405020304" pitchFamily="18" charset="0"/>
              </a:rPr>
              <a:t>The H-D method works in this way: first, formulate the hypotheses, then test the hypotheses, and finally examine whether the hypotheses are confirmed or disconfirmed (Clarke and Primo 2007: 744). </a:t>
            </a:r>
          </a:p>
          <a:p>
            <a:pPr marL="285750" lvl="1" indent="-285750" algn="just" fontAlgn="auto">
              <a:spcBef>
                <a:spcPts val="251"/>
              </a:spcBef>
              <a:spcAft>
                <a:spcPts val="0"/>
              </a:spcAft>
              <a:buClr>
                <a:srgbClr val="C00000"/>
              </a:buClr>
              <a:buSzPct val="105000"/>
              <a:buFont typeface="Wingdings" panose="05000000000000000000" pitchFamily="2" charset="2"/>
              <a:buChar char="q"/>
              <a:defRPr/>
            </a:pPr>
            <a:r>
              <a:rPr lang="en-US" sz="1800" dirty="0">
                <a:latin typeface="Times New Roman" panose="02020603050405020304" pitchFamily="18" charset="0"/>
                <a:cs typeface="Times New Roman" panose="02020603050405020304" pitchFamily="18" charset="0"/>
              </a:rPr>
              <a:t>Clarke and Primo’s  (2004) solution to their description of the problem is to “abandon the practices of the hypothetico-deductivism” (Clarke and Primo, 2004: 748), and suggest the following rules to integrate models and data: </a:t>
            </a:r>
          </a:p>
          <a:p>
            <a:pPr marL="0" indent="0" algn="just" fontAlgn="auto">
              <a:spcBef>
                <a:spcPts val="251"/>
              </a:spcBef>
              <a:spcAft>
                <a:spcPts val="0"/>
              </a:spcAft>
              <a:buFont typeface="Wingdings 2"/>
              <a:buNone/>
              <a:defRPr/>
            </a:pPr>
            <a:r>
              <a:rPr lang="en-US" sz="1800" dirty="0">
                <a:latin typeface="Times New Roman" panose="02020603050405020304" pitchFamily="18" charset="0"/>
                <a:cs typeface="Times New Roman" panose="02020603050405020304" pitchFamily="18" charset="0"/>
              </a:rPr>
              <a:t>1) explaining the purpose(s) that the model is used; </a:t>
            </a:r>
          </a:p>
          <a:p>
            <a:pPr marL="0" indent="0" algn="just" fontAlgn="auto">
              <a:spcBef>
                <a:spcPts val="251"/>
              </a:spcBef>
              <a:spcAft>
                <a:spcPts val="0"/>
              </a:spcAft>
              <a:buFont typeface="Wingdings 2"/>
              <a:buNone/>
              <a:defRPr/>
            </a:pPr>
            <a:r>
              <a:rPr lang="en-US" sz="1800" dirty="0">
                <a:latin typeface="Times New Roman" panose="02020603050405020304" pitchFamily="18" charset="0"/>
                <a:cs typeface="Times New Roman" panose="02020603050405020304" pitchFamily="18" charset="0"/>
              </a:rPr>
              <a:t>2) abandoning the practice of model testing; </a:t>
            </a:r>
          </a:p>
          <a:p>
            <a:pPr marL="0" indent="0" algn="just" fontAlgn="auto">
              <a:spcBef>
                <a:spcPts val="251"/>
              </a:spcBef>
              <a:spcAft>
                <a:spcPts val="0"/>
              </a:spcAft>
              <a:buFont typeface="Wingdings 2"/>
              <a:buNone/>
              <a:defRPr/>
            </a:pPr>
            <a:r>
              <a:rPr lang="en-US" sz="1800" dirty="0">
                <a:latin typeface="Times New Roman" panose="02020603050405020304" pitchFamily="18" charset="0"/>
                <a:cs typeface="Times New Roman" panose="02020603050405020304" pitchFamily="18" charset="0"/>
              </a:rPr>
              <a:t>3) performing data analysis </a:t>
            </a:r>
            <a:r>
              <a:rPr lang="en-US" sz="1800" i="1" dirty="0">
                <a:latin typeface="Times New Roman" panose="02020603050405020304" pitchFamily="18" charset="0"/>
                <a:cs typeface="Times New Roman" panose="02020603050405020304" pitchFamily="18" charset="0"/>
              </a:rPr>
              <a:t>only</a:t>
            </a:r>
            <a:r>
              <a:rPr lang="en-US" sz="1800" dirty="0">
                <a:latin typeface="Times New Roman" panose="02020603050405020304" pitchFamily="18" charset="0"/>
                <a:cs typeface="Times New Roman" panose="02020603050405020304" pitchFamily="18" charset="0"/>
              </a:rPr>
              <a:t> when the theoretical model serves empirical purposes; </a:t>
            </a:r>
          </a:p>
          <a:p>
            <a:pPr marL="0" indent="0" algn="just" fontAlgn="auto">
              <a:spcBef>
                <a:spcPts val="251"/>
              </a:spcBef>
              <a:spcAft>
                <a:spcPts val="0"/>
              </a:spcAft>
              <a:buFont typeface="Wingdings 2"/>
              <a:buNone/>
              <a:defRPr/>
            </a:pPr>
            <a:r>
              <a:rPr lang="en-US" sz="1800" dirty="0">
                <a:latin typeface="Times New Roman" panose="02020603050405020304" pitchFamily="18" charset="0"/>
                <a:cs typeface="Times New Roman" panose="02020603050405020304" pitchFamily="18" charset="0"/>
              </a:rPr>
              <a:t>4) considering data analysis as a way of new theoretical investigation, rather than just a final step of a study in a paper.</a:t>
            </a:r>
          </a:p>
          <a:p>
            <a:pPr marL="265169" indent="-265169" algn="just" fontAlgn="auto">
              <a:spcBef>
                <a:spcPts val="251"/>
              </a:spcBef>
              <a:spcAft>
                <a:spcPts val="0"/>
              </a:spcAft>
              <a:buClr>
                <a:srgbClr val="C00000"/>
              </a:buClr>
              <a:buFont typeface="Wingdings 2"/>
              <a:buChar char=""/>
              <a:defRPr/>
            </a:pPr>
            <a:r>
              <a:rPr lang="en-US" sz="1800" dirty="0">
                <a:latin typeface="Times New Roman" panose="02020603050405020304" pitchFamily="18" charset="0"/>
                <a:cs typeface="Times New Roman" panose="02020603050405020304" pitchFamily="18" charset="0"/>
              </a:rPr>
              <a:t>The H-D method emphasizes the role of empirical models in scientific research, whereas the EITM framework emphasizes the integration of theoretical and empirical models. </a:t>
            </a:r>
          </a:p>
          <a:p>
            <a:pPr marL="265169" indent="-265169" algn="just" fontAlgn="auto">
              <a:spcBef>
                <a:spcPts val="251"/>
              </a:spcBef>
              <a:spcAft>
                <a:spcPts val="0"/>
              </a:spcAft>
              <a:buClr>
                <a:srgbClr val="C00000"/>
              </a:buClr>
              <a:buFont typeface="Wingdings 2"/>
              <a:buChar char=""/>
              <a:defRPr/>
            </a:pPr>
            <a:r>
              <a:rPr lang="en-US" sz="1800" dirty="0">
                <a:latin typeface="Times New Roman" panose="02020603050405020304" pitchFamily="18" charset="0"/>
                <a:cs typeface="Times New Roman" panose="02020603050405020304" pitchFamily="18" charset="0"/>
              </a:rPr>
              <a:t>The EITM framework requires scholars to think about an abstract mechanism and simultaneously its connection to a real world.</a:t>
            </a:r>
          </a:p>
          <a:p>
            <a:pPr marL="76198" indent="0" algn="just" fontAlgn="auto">
              <a:spcBef>
                <a:spcPts val="251"/>
              </a:spcBef>
              <a:spcAft>
                <a:spcPts val="0"/>
              </a:spcAft>
              <a:buClr>
                <a:srgbClr val="C00000"/>
              </a:buClr>
              <a:buSzPct val="100000"/>
              <a:buFont typeface="Wingdings 2"/>
              <a:buNone/>
              <a:defRPr/>
            </a:pPr>
            <a:r>
              <a:rPr lang="en-US" sz="1800" dirty="0">
                <a:latin typeface="Times New Roman" panose="02020603050405020304" pitchFamily="18"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450" y="0"/>
            <a:ext cx="10912475" cy="1050925"/>
          </a:xfrm>
        </p:spPr>
        <p:txBody>
          <a:bodyPr/>
          <a:lstStyle/>
          <a:p>
            <a:pPr algn="ctr" fontAlgn="auto">
              <a:spcAft>
                <a:spcPts val="0"/>
              </a:spcAft>
              <a:defRPr/>
            </a:pPr>
            <a:r>
              <a:rPr lang="en-US" sz="3200" dirty="0">
                <a:solidFill>
                  <a:srgbClr val="C00000"/>
                </a:solidFill>
                <a:latin typeface="Times New Roman" panose="02020603050405020304" pitchFamily="18" charset="0"/>
                <a:cs typeface="Times New Roman" panose="02020603050405020304" pitchFamily="18" charset="0"/>
              </a:rPr>
              <a:t>EITM and the Hypothetico-Deductive (H-D) Method</a:t>
            </a:r>
            <a:endParaRPr lang="en-US" sz="3200" dirty="0">
              <a:solidFill>
                <a:schemeClr val="accent1">
                  <a:tint val="88000"/>
                  <a:satMod val="150000"/>
                </a:schemeClr>
              </a:solidFill>
            </a:endParaRPr>
          </a:p>
        </p:txBody>
      </p:sp>
      <p:sp>
        <p:nvSpPr>
          <p:cNvPr id="3" name="Content Placeholder 2"/>
          <p:cNvSpPr>
            <a:spLocks noGrp="1"/>
          </p:cNvSpPr>
          <p:nvPr>
            <p:ph idx="1"/>
          </p:nvPr>
        </p:nvSpPr>
        <p:spPr>
          <a:xfrm>
            <a:off x="561975" y="1219200"/>
            <a:ext cx="10963275" cy="4857750"/>
          </a:xfrm>
        </p:spPr>
        <p:txBody>
          <a:bodyPr>
            <a:normAutofit fontScale="70000" lnSpcReduction="20000"/>
          </a:bodyPr>
          <a:lstStyle/>
          <a:p>
            <a:pPr marL="265169" indent="-265169" algn="just" fontAlgn="auto">
              <a:spcBef>
                <a:spcPts val="251"/>
              </a:spcBef>
              <a:spcAft>
                <a:spcPts val="0"/>
              </a:spcAft>
              <a:buClr>
                <a:srgbClr val="C00000"/>
              </a:buClr>
              <a:buFont typeface="Wingdings 2"/>
              <a:buChar char=""/>
              <a:defRPr/>
            </a:pPr>
            <a:r>
              <a:rPr lang="en-US" sz="2900" dirty="0">
                <a:latin typeface="Times New Roman" panose="02020603050405020304" pitchFamily="18" charset="0"/>
                <a:cs typeface="Times New Roman" panose="02020603050405020304" pitchFamily="18" charset="0"/>
              </a:rPr>
              <a:t>When researchers use abstract concepts to constitute their ideal worlds and explain how their ideal worlds work, they must think about how to operationalize these abstract concepts and observe the function of their ideal worlds in the real world.</a:t>
            </a:r>
          </a:p>
          <a:p>
            <a:pPr marL="265169" indent="-265169" fontAlgn="auto">
              <a:spcBef>
                <a:spcPts val="251"/>
              </a:spcBef>
              <a:spcAft>
                <a:spcPts val="0"/>
              </a:spcAft>
              <a:buClr>
                <a:srgbClr val="C00000"/>
              </a:buClr>
              <a:buSzPct val="100000"/>
              <a:buFont typeface="Wingdings" panose="05000000000000000000" pitchFamily="2" charset="2"/>
              <a:buChar char="q"/>
              <a:defRPr/>
            </a:pPr>
            <a:r>
              <a:rPr lang="en-US" sz="2900" dirty="0" smtClean="0">
                <a:latin typeface="Times New Roman" panose="02020603050405020304" pitchFamily="18" charset="0"/>
                <a:cs typeface="Times New Roman" panose="02020603050405020304" pitchFamily="18" charset="0"/>
              </a:rPr>
              <a:t>The </a:t>
            </a:r>
            <a:r>
              <a:rPr lang="en-US" sz="2900" dirty="0">
                <a:latin typeface="Times New Roman" panose="02020603050405020304" pitchFamily="18" charset="0"/>
                <a:cs typeface="Times New Roman" panose="02020603050405020304" pitchFamily="18" charset="0"/>
              </a:rPr>
              <a:t>EITM framework emphasizes the role of a formal or mathematical model in building a theoretical relation between the variables of interest, and where an empirical model and test(s) are closely connected to the theoretical model. The EITM framework focuses on the unification between theoretical relations and empirical tests. The H-D method, by way of contrast, begins with a theory about how things work and derives testable hypotheses from it and its focus is to use empirical data to test the hypotheses that then validate a theory. In short, the H-D method concentrates on the relation between hypotheses and empirical tests, but is not necessarily about unification --- a transparent and direct link between theory and test. </a:t>
            </a:r>
          </a:p>
          <a:p>
            <a:pPr marL="265169" indent="-265169" fontAlgn="auto">
              <a:spcBef>
                <a:spcPts val="251"/>
              </a:spcBef>
              <a:spcAft>
                <a:spcPts val="0"/>
              </a:spcAft>
              <a:buClr>
                <a:srgbClr val="C00000"/>
              </a:buClr>
              <a:buSzPct val="100000"/>
              <a:buFont typeface="Wingdings" panose="05000000000000000000" pitchFamily="2" charset="2"/>
              <a:buChar char="q"/>
              <a:defRPr/>
            </a:pPr>
            <a:r>
              <a:rPr lang="en-US" sz="2900" dirty="0">
                <a:latin typeface="Times New Roman" panose="02020603050405020304" pitchFamily="18" charset="0"/>
                <a:cs typeface="Times New Roman" panose="02020603050405020304" pitchFamily="18" charset="0"/>
              </a:rPr>
              <a:t>As a final point we are struck by Clarke and Primo’s focus on the past and how they try to fit the EITM initiative and framework into a box.  Their criticisms conjure up long ago debates including John Maynard Keynes (1939) critique of econometric methods and their usefulness.  Then as now, formal and empirical tools continue their forward progress but it is a mistake to think this progress in tool development will not foster tighter linkages between theories and tests.  This enhanced dialogue allows us to improve upon our current assumptions that often are short-cuts for the current state of data and formal and empirical techniques.</a:t>
            </a:r>
          </a:p>
          <a:p>
            <a:pPr marL="265169" indent="-265169" fontAlgn="auto">
              <a:spcBef>
                <a:spcPts val="251"/>
              </a:spcBef>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663" y="228600"/>
            <a:ext cx="11161712" cy="1238250"/>
          </a:xfrm>
        </p:spPr>
        <p:txBody>
          <a:bodyPr>
            <a:noAutofit/>
          </a:bodyPr>
          <a:lstStyle/>
          <a:p>
            <a:pPr algn="ctr" fontAlgn="auto">
              <a:spcAft>
                <a:spcPts val="0"/>
              </a:spcAft>
              <a:defRPr/>
            </a:pPr>
            <a:r>
              <a:rPr lang="en-US" sz="3200" dirty="0" smtClean="0">
                <a:solidFill>
                  <a:srgbClr val="C00000"/>
                </a:solidFill>
                <a:latin typeface="Times New Roman" panose="02020603050405020304" pitchFamily="18" charset="0"/>
                <a:cs typeface="Times New Roman" panose="02020603050405020304" pitchFamily="18" charset="0"/>
              </a:rPr>
              <a:t/>
            </a:r>
            <a:br>
              <a:rPr lang="en-US" sz="3200" dirty="0" smtClean="0">
                <a:solidFill>
                  <a:srgbClr val="C00000"/>
                </a:solidFill>
                <a:latin typeface="Times New Roman" panose="02020603050405020304" pitchFamily="18" charset="0"/>
                <a:cs typeface="Times New Roman" panose="02020603050405020304" pitchFamily="18" charset="0"/>
              </a:rPr>
            </a:br>
            <a:r>
              <a:rPr lang="en-US" sz="3200" dirty="0" smtClean="0">
                <a:solidFill>
                  <a:srgbClr val="C00000"/>
                </a:solidFill>
                <a:latin typeface="Times New Roman" panose="02020603050405020304" pitchFamily="18" charset="0"/>
                <a:cs typeface="Times New Roman" panose="02020603050405020304" pitchFamily="18" charset="0"/>
              </a:rPr>
              <a:t/>
            </a:r>
            <a:br>
              <a:rPr lang="en-US" sz="3200" dirty="0" smtClean="0">
                <a:solidFill>
                  <a:srgbClr val="C00000"/>
                </a:solidFill>
                <a:latin typeface="Times New Roman" panose="02020603050405020304" pitchFamily="18" charset="0"/>
                <a:cs typeface="Times New Roman" panose="02020603050405020304" pitchFamily="18" charset="0"/>
              </a:rPr>
            </a:br>
            <a:r>
              <a:rPr lang="en-US" sz="3200" dirty="0" smtClean="0">
                <a:solidFill>
                  <a:srgbClr val="C00000"/>
                </a:solidFill>
                <a:latin typeface="Times New Roman" panose="02020603050405020304" pitchFamily="18" charset="0"/>
                <a:cs typeface="Times New Roman" panose="02020603050405020304" pitchFamily="18" charset="0"/>
              </a:rPr>
              <a:t/>
            </a:r>
            <a:br>
              <a:rPr lang="en-US" sz="3200" dirty="0" smtClean="0">
                <a:solidFill>
                  <a:srgbClr val="C00000"/>
                </a:solidFill>
                <a:latin typeface="Times New Roman" panose="02020603050405020304" pitchFamily="18" charset="0"/>
                <a:cs typeface="Times New Roman" panose="02020603050405020304" pitchFamily="18" charset="0"/>
              </a:rPr>
            </a:br>
            <a:r>
              <a:rPr lang="en-US" sz="3200" dirty="0" smtClean="0">
                <a:solidFill>
                  <a:srgbClr val="C00000"/>
                </a:solidFill>
                <a:latin typeface="Times New Roman" panose="02020603050405020304" pitchFamily="18" charset="0"/>
                <a:cs typeface="Times New Roman" panose="02020603050405020304" pitchFamily="18" charset="0"/>
              </a:rPr>
              <a:t/>
            </a:r>
            <a:br>
              <a:rPr lang="en-US" sz="3200" dirty="0" smtClean="0">
                <a:solidFill>
                  <a:srgbClr val="C00000"/>
                </a:solidFill>
                <a:latin typeface="Times New Roman" panose="02020603050405020304" pitchFamily="18" charset="0"/>
                <a:cs typeface="Times New Roman" panose="02020603050405020304" pitchFamily="18" charset="0"/>
              </a:rPr>
            </a:br>
            <a:r>
              <a:rPr lang="en-US" sz="3200" dirty="0" smtClean="0">
                <a:solidFill>
                  <a:srgbClr val="C00000"/>
                </a:solidFill>
                <a:latin typeface="Times New Roman" panose="02020603050405020304" pitchFamily="18" charset="0"/>
                <a:cs typeface="Times New Roman" panose="02020603050405020304" pitchFamily="18" charset="0"/>
              </a:rPr>
              <a:t/>
            </a:r>
            <a:br>
              <a:rPr lang="en-US" sz="3200" dirty="0" smtClean="0">
                <a:solidFill>
                  <a:srgbClr val="C00000"/>
                </a:solidFill>
                <a:latin typeface="Times New Roman" panose="02020603050405020304" pitchFamily="18" charset="0"/>
                <a:cs typeface="Times New Roman" panose="02020603050405020304" pitchFamily="18" charset="0"/>
              </a:rPr>
            </a:br>
            <a:r>
              <a:rPr lang="en-US" sz="3200" dirty="0" smtClean="0">
                <a:solidFill>
                  <a:srgbClr val="C00000"/>
                </a:solidFill>
                <a:latin typeface="Times New Roman" panose="02020603050405020304" pitchFamily="18" charset="0"/>
                <a:cs typeface="Times New Roman" panose="02020603050405020304" pitchFamily="18" charset="0"/>
              </a:rPr>
              <a:t/>
            </a:r>
            <a:br>
              <a:rPr lang="en-US" sz="3200" dirty="0" smtClean="0">
                <a:solidFill>
                  <a:srgbClr val="C00000"/>
                </a:solidFill>
                <a:latin typeface="Times New Roman" panose="02020603050405020304" pitchFamily="18" charset="0"/>
                <a:cs typeface="Times New Roman" panose="02020603050405020304" pitchFamily="18" charset="0"/>
              </a:rPr>
            </a:br>
            <a:r>
              <a:rPr lang="en-US" sz="3200" dirty="0" smtClean="0">
                <a:solidFill>
                  <a:srgbClr val="C00000"/>
                </a:solidFill>
                <a:latin typeface="Times New Roman" panose="02020603050405020304" pitchFamily="18" charset="0"/>
                <a:cs typeface="Times New Roman" panose="02020603050405020304" pitchFamily="18" charset="0"/>
              </a:rPr>
              <a:t/>
            </a:r>
            <a:br>
              <a:rPr lang="en-US" sz="3200" dirty="0" smtClean="0">
                <a:solidFill>
                  <a:srgbClr val="C00000"/>
                </a:solidFill>
                <a:latin typeface="Times New Roman" panose="02020603050405020304" pitchFamily="18" charset="0"/>
                <a:cs typeface="Times New Roman" panose="02020603050405020304" pitchFamily="18" charset="0"/>
              </a:rPr>
            </a:br>
            <a:r>
              <a:rPr lang="en-US" sz="3200" dirty="0" smtClean="0">
                <a:solidFill>
                  <a:srgbClr val="C00000"/>
                </a:solidFill>
                <a:latin typeface="Times New Roman" panose="02020603050405020304" pitchFamily="18" charset="0"/>
                <a:cs typeface="Times New Roman" panose="02020603050405020304" pitchFamily="18" charset="0"/>
              </a:rPr>
              <a:t/>
            </a:r>
            <a:br>
              <a:rPr lang="en-US" sz="3200" dirty="0" smtClean="0">
                <a:solidFill>
                  <a:srgbClr val="C00000"/>
                </a:solidFill>
                <a:latin typeface="Times New Roman" panose="02020603050405020304" pitchFamily="18" charset="0"/>
                <a:cs typeface="Times New Roman" panose="02020603050405020304" pitchFamily="18" charset="0"/>
              </a:rPr>
            </a:br>
            <a:r>
              <a:rPr lang="en-US" sz="3200" dirty="0" smtClean="0">
                <a:solidFill>
                  <a:srgbClr val="C00000"/>
                </a:solidFill>
                <a:latin typeface="Times New Roman" panose="02020603050405020304" pitchFamily="18" charset="0"/>
                <a:cs typeface="Times New Roman" panose="02020603050405020304" pitchFamily="18" charset="0"/>
              </a:rPr>
              <a:t/>
            </a:r>
            <a:br>
              <a:rPr lang="en-US" sz="3200" dirty="0" smtClean="0">
                <a:solidFill>
                  <a:srgbClr val="C00000"/>
                </a:solidFill>
                <a:latin typeface="Times New Roman" panose="02020603050405020304" pitchFamily="18" charset="0"/>
                <a:cs typeface="Times New Roman" panose="02020603050405020304" pitchFamily="18" charset="0"/>
              </a:rPr>
            </a:br>
            <a:r>
              <a:rPr lang="en-US" sz="3200" dirty="0" smtClean="0">
                <a:solidFill>
                  <a:srgbClr val="C00000"/>
                </a:solidFill>
                <a:latin typeface="Times New Roman" panose="02020603050405020304" pitchFamily="18" charset="0"/>
                <a:cs typeface="Times New Roman" panose="02020603050405020304" pitchFamily="18" charset="0"/>
              </a:rPr>
              <a:t/>
            </a:r>
            <a:br>
              <a:rPr lang="en-US" sz="3200" dirty="0" smtClean="0">
                <a:solidFill>
                  <a:srgbClr val="C00000"/>
                </a:solidFill>
                <a:latin typeface="Times New Roman" panose="02020603050405020304" pitchFamily="18" charset="0"/>
                <a:cs typeface="Times New Roman" panose="02020603050405020304" pitchFamily="18" charset="0"/>
              </a:rPr>
            </a:br>
            <a:r>
              <a:rPr lang="en-US" sz="3200" dirty="0" smtClean="0">
                <a:solidFill>
                  <a:srgbClr val="C00000"/>
                </a:solidFill>
                <a:latin typeface="Times New Roman" panose="02020603050405020304" pitchFamily="18" charset="0"/>
                <a:cs typeface="Times New Roman" panose="02020603050405020304" pitchFamily="18" charset="0"/>
              </a:rPr>
              <a:t>V.  The Benefits of Ensuring a Dialogue Between </a:t>
            </a:r>
            <a:br>
              <a:rPr lang="en-US" sz="3200" dirty="0" smtClean="0">
                <a:solidFill>
                  <a:srgbClr val="C00000"/>
                </a:solidFill>
                <a:latin typeface="Times New Roman" panose="02020603050405020304" pitchFamily="18" charset="0"/>
                <a:cs typeface="Times New Roman" panose="02020603050405020304" pitchFamily="18" charset="0"/>
              </a:rPr>
            </a:br>
            <a:r>
              <a:rPr lang="en-US" sz="3200" dirty="0" smtClean="0">
                <a:solidFill>
                  <a:srgbClr val="C00000"/>
                </a:solidFill>
                <a:latin typeface="Times New Roman" panose="02020603050405020304" pitchFamily="18" charset="0"/>
                <a:cs typeface="Times New Roman" panose="02020603050405020304" pitchFamily="18" charset="0"/>
              </a:rPr>
              <a:t>Theory and Test</a:t>
            </a:r>
            <a:endParaRPr lang="en-US" sz="32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31825" y="1763713"/>
            <a:ext cx="10414000" cy="4160837"/>
          </a:xfrm>
        </p:spPr>
        <p:txBody>
          <a:bodyPr>
            <a:normAutofit/>
          </a:bodyPr>
          <a:lstStyle/>
          <a:p>
            <a:pPr marL="265169" indent="-265169" fontAlgn="auto">
              <a:lnSpc>
                <a:spcPct val="150000"/>
              </a:lnSpc>
              <a:spcBef>
                <a:spcPts val="251"/>
              </a:spcBef>
              <a:spcAft>
                <a:spcPts val="0"/>
              </a:spcAft>
              <a:buClr>
                <a:srgbClr val="C00000"/>
              </a:buClr>
              <a:buFont typeface="Wingdings 2"/>
              <a:buChar char=""/>
              <a:defRPr/>
            </a:pPr>
            <a:r>
              <a:rPr lang="en-US" sz="2400" dirty="0">
                <a:latin typeface="Times New Roman" panose="02020603050405020304" pitchFamily="18" charset="0"/>
                <a:cs typeface="Times New Roman" panose="02020603050405020304" pitchFamily="18" charset="0"/>
              </a:rPr>
              <a:t>EITM can fit with existing research strategies in three ways:</a:t>
            </a:r>
          </a:p>
          <a:p>
            <a:pPr marL="514338" indent="-514338" fontAlgn="auto">
              <a:lnSpc>
                <a:spcPct val="150000"/>
              </a:lnSpc>
              <a:spcBef>
                <a:spcPts val="251"/>
              </a:spcBef>
              <a:spcAft>
                <a:spcPts val="0"/>
              </a:spcAft>
              <a:buClr>
                <a:srgbClr val="C00000"/>
              </a:buClr>
              <a:buFont typeface="+mj-lt"/>
              <a:buAutoNum type="arabicPeriod"/>
              <a:defRPr/>
            </a:pPr>
            <a:r>
              <a:rPr lang="en-US" sz="2400" b="1" i="1" dirty="0">
                <a:solidFill>
                  <a:srgbClr val="C00000"/>
                </a:solidFill>
                <a:latin typeface="Times New Roman" panose="02020603050405020304" pitchFamily="18" charset="0"/>
                <a:cs typeface="Times New Roman" panose="02020603050405020304" pitchFamily="18" charset="0"/>
              </a:rPr>
              <a:t>Evolution of scientific accumulation</a:t>
            </a:r>
            <a:r>
              <a:rPr lang="en-US" sz="2400" dirty="0">
                <a:latin typeface="Times New Roman" panose="02020603050405020304" pitchFamily="18" charset="0"/>
                <a:cs typeface="Times New Roman" panose="02020603050405020304" pitchFamily="18" charset="0"/>
              </a:rPr>
              <a:t>.</a:t>
            </a:r>
          </a:p>
          <a:p>
            <a:pPr marL="514338" indent="-514338" fontAlgn="auto">
              <a:lnSpc>
                <a:spcPct val="150000"/>
              </a:lnSpc>
              <a:spcBef>
                <a:spcPts val="251"/>
              </a:spcBef>
              <a:spcAft>
                <a:spcPts val="0"/>
              </a:spcAft>
              <a:buClr>
                <a:srgbClr val="C00000"/>
              </a:buClr>
              <a:buFont typeface="+mj-lt"/>
              <a:buAutoNum type="arabicPeriod"/>
              <a:defRPr/>
            </a:pPr>
            <a:r>
              <a:rPr lang="en-US" sz="2400" b="1" i="1" dirty="0">
                <a:solidFill>
                  <a:srgbClr val="C00000"/>
                </a:solidFill>
                <a:latin typeface="Times New Roman" panose="02020603050405020304" pitchFamily="18" charset="0"/>
                <a:cs typeface="Times New Roman" panose="02020603050405020304" pitchFamily="18" charset="0"/>
              </a:rPr>
              <a:t>Comparing </a:t>
            </a:r>
            <a:r>
              <a:rPr lang="en-US" sz="2400" b="1" i="1" dirty="0" smtClean="0">
                <a:solidFill>
                  <a:srgbClr val="C00000"/>
                </a:solidFill>
                <a:latin typeface="Times New Roman" panose="02020603050405020304" pitchFamily="18" charset="0"/>
                <a:cs typeface="Times New Roman" panose="02020603050405020304" pitchFamily="18" charset="0"/>
              </a:rPr>
              <a:t>contradictory </a:t>
            </a:r>
            <a:r>
              <a:rPr lang="en-US" sz="2400" b="1" i="1" dirty="0">
                <a:solidFill>
                  <a:srgbClr val="C00000"/>
                </a:solidFill>
                <a:latin typeface="Times New Roman" panose="02020603050405020304" pitchFamily="18" charset="0"/>
                <a:cs typeface="Times New Roman" panose="02020603050405020304" pitchFamily="18" charset="0"/>
              </a:rPr>
              <a:t>ideas</a:t>
            </a:r>
            <a:r>
              <a:rPr lang="en-US" sz="2400" dirty="0">
                <a:latin typeface="Times New Roman" panose="02020603050405020304" pitchFamily="18" charset="0"/>
                <a:cs typeface="Times New Roman" panose="02020603050405020304" pitchFamily="18" charset="0"/>
              </a:rPr>
              <a:t>.</a:t>
            </a:r>
          </a:p>
          <a:p>
            <a:pPr marL="514338" indent="-514338" fontAlgn="auto">
              <a:lnSpc>
                <a:spcPct val="150000"/>
              </a:lnSpc>
              <a:spcBef>
                <a:spcPts val="251"/>
              </a:spcBef>
              <a:spcAft>
                <a:spcPts val="0"/>
              </a:spcAft>
              <a:buClr>
                <a:srgbClr val="C00000"/>
              </a:buClr>
              <a:buFont typeface="+mj-lt"/>
              <a:buAutoNum type="arabicPeriod"/>
              <a:defRPr/>
            </a:pPr>
            <a:r>
              <a:rPr lang="en-US" sz="2400" b="1" i="1" dirty="0">
                <a:solidFill>
                  <a:srgbClr val="C00000"/>
                </a:solidFill>
                <a:latin typeface="Times New Roman" panose="02020603050405020304" pitchFamily="18" charset="0"/>
                <a:cs typeface="Times New Roman" panose="02020603050405020304" pitchFamily="18" charset="0"/>
              </a:rPr>
              <a:t>Test versus consistency evaluation</a:t>
            </a:r>
            <a:r>
              <a:rPr lang="en-US" sz="2400" dirty="0">
                <a:solidFill>
                  <a:srgbClr val="C00000"/>
                </a:solidFill>
                <a:latin typeface="Times New Roman" panose="02020603050405020304" pitchFamily="18" charset="0"/>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0575" y="327025"/>
            <a:ext cx="10515600" cy="715963"/>
          </a:xfrm>
        </p:spPr>
        <p:txBody>
          <a:bodyPr/>
          <a:lstStyle/>
          <a:p>
            <a:pPr algn="ctr" fontAlgn="auto">
              <a:spcAft>
                <a:spcPts val="0"/>
              </a:spcAft>
              <a:defRPr/>
            </a:pPr>
            <a:r>
              <a:rPr lang="en-US" dirty="0">
                <a:solidFill>
                  <a:srgbClr val="C00000"/>
                </a:solidFill>
                <a:latin typeface="Times New Roman" panose="02020603050405020304" pitchFamily="18" charset="0"/>
                <a:cs typeface="Times New Roman" panose="02020603050405020304" pitchFamily="18" charset="0"/>
              </a:rPr>
              <a:t>How </a:t>
            </a:r>
            <a:r>
              <a:rPr lang="en-US" dirty="0" smtClean="0">
                <a:solidFill>
                  <a:srgbClr val="C00000"/>
                </a:solidFill>
                <a:latin typeface="Times New Roman" panose="02020603050405020304" pitchFamily="18" charset="0"/>
                <a:cs typeface="Times New Roman" panose="02020603050405020304" pitchFamily="18" charset="0"/>
              </a:rPr>
              <a:t>EITM Informs Debates</a:t>
            </a:r>
            <a:endParaRPr lang="en-US" dirty="0">
              <a:solidFill>
                <a:srgbClr val="C00000"/>
              </a:solidFill>
              <a:latin typeface="Times New Roman" panose="02020603050405020304" pitchFamily="18" charset="0"/>
              <a:cs typeface="Times New Roman" panose="02020603050405020304" pitchFamily="18" charset="0"/>
            </a:endParaRPr>
          </a:p>
        </p:txBody>
      </p:sp>
      <p:sp>
        <p:nvSpPr>
          <p:cNvPr id="34819" name="Content Placeholder 2"/>
          <p:cNvSpPr>
            <a:spLocks noGrp="1"/>
          </p:cNvSpPr>
          <p:nvPr>
            <p:ph idx="1"/>
          </p:nvPr>
        </p:nvSpPr>
        <p:spPr>
          <a:xfrm>
            <a:off x="561975" y="1566863"/>
            <a:ext cx="10877550" cy="4100512"/>
          </a:xfrm>
        </p:spPr>
        <p:txBody>
          <a:bodyPr/>
          <a:lstStyle/>
          <a:p>
            <a:pPr algn="just">
              <a:buClr>
                <a:srgbClr val="C00000"/>
              </a:buClr>
            </a:pPr>
            <a:r>
              <a:rPr lang="en-US" sz="2000" smtClean="0">
                <a:latin typeface="Times New Roman" pitchFamily="18" charset="0"/>
                <a:cs typeface="Times New Roman" pitchFamily="18" charset="0"/>
              </a:rPr>
              <a:t>Social scientists face two common challenges face in their research undertaking: developing useful theories that are realistic representations of human behavior on the one hand and making use of feedback from empirical observations in refining the theory on the other.</a:t>
            </a:r>
          </a:p>
          <a:p>
            <a:pPr algn="just">
              <a:buClr>
                <a:srgbClr val="C00000"/>
              </a:buClr>
            </a:pPr>
            <a:endParaRPr lang="en-US" sz="2000" smtClean="0">
              <a:latin typeface="Times New Roman" pitchFamily="18" charset="0"/>
              <a:cs typeface="Times New Roman" pitchFamily="18" charset="0"/>
            </a:endParaRPr>
          </a:p>
          <a:p>
            <a:pPr algn="just">
              <a:buClr>
                <a:srgbClr val="C00000"/>
              </a:buClr>
            </a:pPr>
            <a:r>
              <a:rPr lang="en-US" sz="2000" smtClean="0">
                <a:latin typeface="Times New Roman" pitchFamily="18" charset="0"/>
                <a:cs typeface="Times New Roman" pitchFamily="18" charset="0"/>
              </a:rPr>
              <a:t>In the scenario where the two processes are not linked – such as in the case where theoretical and empirical work is carried out separately in a silo – researchers are unable to obtain the benefits from the interaction of the two activities.</a:t>
            </a:r>
          </a:p>
          <a:p>
            <a:pPr algn="just">
              <a:buClr>
                <a:srgbClr val="C00000"/>
              </a:buClr>
            </a:pPr>
            <a:endParaRPr lang="en-US" sz="2000" smtClean="0">
              <a:latin typeface="Times New Roman" pitchFamily="18" charset="0"/>
              <a:cs typeface="Times New Roman" pitchFamily="18" charset="0"/>
            </a:endParaRPr>
          </a:p>
          <a:p>
            <a:pPr algn="just">
              <a:buClr>
                <a:srgbClr val="C00000"/>
              </a:buClr>
            </a:pPr>
            <a:r>
              <a:rPr lang="en-US" sz="2000" smtClean="0">
                <a:latin typeface="Times New Roman" pitchFamily="18" charset="0"/>
                <a:cs typeface="Times New Roman" pitchFamily="18" charset="0"/>
              </a:rPr>
              <a:t>The dilemmas that theory is ahead of data or data are ahead of theory can be dealt with more effectively employing the EITM approach.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439738"/>
            <a:ext cx="10912475" cy="1052512"/>
          </a:xfrm>
        </p:spPr>
        <p:txBody>
          <a:bodyPr/>
          <a:lstStyle/>
          <a:p>
            <a:pPr algn="ctr" fontAlgn="auto">
              <a:spcAft>
                <a:spcPts val="0"/>
              </a:spcAft>
              <a:defRPr/>
            </a:pPr>
            <a:r>
              <a:rPr lang="en-US" dirty="0" smtClean="0">
                <a:solidFill>
                  <a:srgbClr val="C00000"/>
                </a:solidFill>
                <a:latin typeface="Times New Roman" panose="02020603050405020304" pitchFamily="18" charset="0"/>
                <a:cs typeface="Times New Roman" panose="02020603050405020304" pitchFamily="18" charset="0"/>
              </a:rPr>
              <a:t>I. Introduction and Background </a:t>
            </a:r>
            <a:endParaRPr lang="en-US" dirty="0">
              <a:solidFill>
                <a:srgbClr val="C00000"/>
              </a:solidFill>
            </a:endParaRPr>
          </a:p>
        </p:txBody>
      </p:sp>
      <p:sp>
        <p:nvSpPr>
          <p:cNvPr id="3" name="Content Placeholder 2"/>
          <p:cNvSpPr>
            <a:spLocks noGrp="1"/>
          </p:cNvSpPr>
          <p:nvPr>
            <p:ph idx="1"/>
          </p:nvPr>
        </p:nvSpPr>
        <p:spPr>
          <a:xfrm>
            <a:off x="698500" y="1663700"/>
            <a:ext cx="10731500" cy="4187825"/>
          </a:xfrm>
        </p:spPr>
        <p:txBody>
          <a:bodyPr>
            <a:normAutofit/>
          </a:bodyPr>
          <a:lstStyle/>
          <a:p>
            <a:pPr marL="265169" indent="-265169" algn="just" fontAlgn="auto">
              <a:spcBef>
                <a:spcPts val="251"/>
              </a:spcBef>
              <a:spcAft>
                <a:spcPts val="0"/>
              </a:spcAft>
              <a:buClr>
                <a:srgbClr val="C00000"/>
              </a:buClr>
              <a:buFont typeface="Wingdings 2"/>
              <a:buChar char=""/>
              <a:defRPr/>
            </a:pPr>
            <a:r>
              <a:rPr lang="en-US" sz="2000" dirty="0" smtClean="0">
                <a:latin typeface="Times New Roman" panose="02020603050405020304" pitchFamily="18" charset="0"/>
                <a:cs typeface="Times New Roman" panose="02020603050405020304" pitchFamily="18" charset="0"/>
              </a:rPr>
              <a:t>The 2001 Workshop convened by the </a:t>
            </a:r>
            <a:r>
              <a:rPr lang="en-US" sz="2000" dirty="0">
                <a:latin typeface="Times New Roman" panose="02020603050405020304" pitchFamily="18" charset="0"/>
                <a:cs typeface="Times New Roman" panose="02020603050405020304" pitchFamily="18" charset="0"/>
              </a:rPr>
              <a:t>Political Science Program at the National Science Foundation (NSF</a:t>
            </a:r>
            <a:r>
              <a:rPr lang="en-US" sz="2000" dirty="0" smtClean="0">
                <a:latin typeface="Times New Roman" panose="02020603050405020304" pitchFamily="18" charset="0"/>
                <a:cs typeface="Times New Roman" panose="02020603050405020304" pitchFamily="18" charset="0"/>
              </a:rPr>
              <a:t>).</a:t>
            </a:r>
          </a:p>
          <a:p>
            <a:pPr marL="0" indent="0" algn="just" fontAlgn="auto">
              <a:spcBef>
                <a:spcPts val="251"/>
              </a:spcBef>
              <a:spcAft>
                <a:spcPts val="0"/>
              </a:spcAft>
              <a:buFont typeface="Wingdings 2"/>
              <a:buNone/>
              <a:defRPr/>
            </a:pPr>
            <a:endParaRPr lang="en-US" sz="2000" dirty="0" smtClean="0">
              <a:latin typeface="Times New Roman" panose="02020603050405020304" pitchFamily="18" charset="0"/>
              <a:cs typeface="Times New Roman" panose="02020603050405020304" pitchFamily="18" charset="0"/>
            </a:endParaRPr>
          </a:p>
          <a:p>
            <a:pPr marL="265169" indent="-265169" algn="just" fontAlgn="auto">
              <a:spcBef>
                <a:spcPts val="251"/>
              </a:spcBef>
              <a:spcAft>
                <a:spcPts val="0"/>
              </a:spcAft>
              <a:buClr>
                <a:srgbClr val="C00000"/>
              </a:buClr>
              <a:buFont typeface="Wingdings 2"/>
              <a:buChar char=""/>
              <a:defRPr/>
            </a:pPr>
            <a:r>
              <a:rPr lang="en-US" sz="2000" dirty="0">
                <a:latin typeface="Times New Roman" panose="02020603050405020304" pitchFamily="18" charset="0"/>
                <a:cs typeface="Times New Roman" panose="02020603050405020304" pitchFamily="18" charset="0"/>
              </a:rPr>
              <a:t>Why </a:t>
            </a:r>
            <a:r>
              <a:rPr lang="en-US" sz="2000" dirty="0" smtClean="0">
                <a:latin typeface="Times New Roman" panose="02020603050405020304" pitchFamily="18" charset="0"/>
                <a:cs typeface="Times New Roman" panose="02020603050405020304" pitchFamily="18" charset="0"/>
              </a:rPr>
              <a:t>was EITM created</a:t>
            </a:r>
            <a:r>
              <a:rPr lang="en-US" sz="2000" dirty="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 </a:t>
            </a:r>
          </a:p>
          <a:p>
            <a:pPr marL="514338" indent="-514338" algn="just" fontAlgn="auto">
              <a:spcBef>
                <a:spcPts val="251"/>
              </a:spcBef>
              <a:spcAft>
                <a:spcPts val="0"/>
              </a:spcAft>
              <a:buClr>
                <a:srgbClr val="C00000"/>
              </a:buClr>
              <a:buFont typeface="+mj-lt"/>
              <a:buAutoNum type="arabicPeriod"/>
              <a:defRPr/>
            </a:pPr>
            <a:r>
              <a:rPr lang="en-US" sz="2000" dirty="0" smtClean="0">
                <a:latin typeface="Times New Roman" panose="02020603050405020304" pitchFamily="18" charset="0"/>
                <a:cs typeface="Times New Roman" panose="02020603050405020304" pitchFamily="18" charset="0"/>
              </a:rPr>
              <a:t>Motivation. </a:t>
            </a:r>
          </a:p>
          <a:p>
            <a:pPr marL="514338" indent="-514338" algn="just" fontAlgn="auto">
              <a:spcBef>
                <a:spcPts val="251"/>
              </a:spcBef>
              <a:spcAft>
                <a:spcPts val="0"/>
              </a:spcAft>
              <a:buClr>
                <a:srgbClr val="C00000"/>
              </a:buClr>
              <a:buFont typeface="+mj-lt"/>
              <a:buAutoNum type="arabicPeriod"/>
              <a:defRPr/>
            </a:pPr>
            <a:r>
              <a:rPr lang="en-US" sz="2000" dirty="0" smtClean="0">
                <a:latin typeface="Times New Roman" panose="02020603050405020304" pitchFamily="18" charset="0"/>
                <a:cs typeface="Times New Roman" panose="02020603050405020304" pitchFamily="18" charset="0"/>
              </a:rPr>
              <a:t>Problem Diagnosis.</a:t>
            </a:r>
          </a:p>
          <a:p>
            <a:pPr marL="514338" indent="-514338" algn="just" fontAlgn="auto">
              <a:spcBef>
                <a:spcPts val="251"/>
              </a:spcBef>
              <a:spcAft>
                <a:spcPts val="0"/>
              </a:spcAft>
              <a:buClr>
                <a:srgbClr val="C00000"/>
              </a:buClr>
              <a:buFont typeface="+mj-lt"/>
              <a:buAutoNum type="arabicPeriod"/>
              <a:defRPr/>
            </a:pPr>
            <a:r>
              <a:rPr lang="en-US" sz="2000" dirty="0" smtClean="0">
                <a:latin typeface="Times New Roman" panose="02020603050405020304" pitchFamily="18" charset="0"/>
                <a:cs typeface="Times New Roman" panose="02020603050405020304" pitchFamily="18" charset="0"/>
              </a:rPr>
              <a:t>Remedies.</a:t>
            </a:r>
            <a:endParaRPr lang="en-US"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1938"/>
            <a:ext cx="10515600" cy="717550"/>
          </a:xfrm>
        </p:spPr>
        <p:txBody>
          <a:bodyPr/>
          <a:lstStyle/>
          <a:p>
            <a:pPr algn="ctr" fontAlgn="auto">
              <a:spcAft>
                <a:spcPts val="0"/>
              </a:spcAft>
              <a:defRPr/>
            </a:pPr>
            <a:r>
              <a:rPr lang="en-US" dirty="0" smtClean="0">
                <a:solidFill>
                  <a:srgbClr val="C00000"/>
                </a:solidFill>
                <a:latin typeface="Times New Roman" panose="02020603050405020304" pitchFamily="18" charset="0"/>
                <a:cs typeface="Times New Roman" panose="02020603050405020304" pitchFamily="18" charset="0"/>
              </a:rPr>
              <a:t>VI.  Limitations </a:t>
            </a:r>
            <a:r>
              <a:rPr lang="en-US" dirty="0">
                <a:solidFill>
                  <a:srgbClr val="C00000"/>
                </a:solidFill>
                <a:latin typeface="Times New Roman" panose="02020603050405020304" pitchFamily="18" charset="0"/>
                <a:cs typeface="Times New Roman" panose="02020603050405020304" pitchFamily="18" charset="0"/>
              </a:rPr>
              <a:t>of EITM</a:t>
            </a:r>
          </a:p>
        </p:txBody>
      </p:sp>
      <p:sp>
        <p:nvSpPr>
          <p:cNvPr id="3" name="Content Placeholder 2"/>
          <p:cNvSpPr>
            <a:spLocks noGrp="1"/>
          </p:cNvSpPr>
          <p:nvPr>
            <p:ph idx="1"/>
          </p:nvPr>
        </p:nvSpPr>
        <p:spPr>
          <a:xfrm>
            <a:off x="561975" y="1081088"/>
            <a:ext cx="11087100" cy="5448300"/>
          </a:xfrm>
        </p:spPr>
        <p:txBody>
          <a:bodyPr>
            <a:normAutofit/>
          </a:bodyPr>
          <a:lstStyle/>
          <a:p>
            <a:pPr marL="265169" indent="-265169" algn="just" fontAlgn="auto">
              <a:spcBef>
                <a:spcPts val="251"/>
              </a:spcBef>
              <a:spcAft>
                <a:spcPts val="0"/>
              </a:spcAft>
              <a:buClr>
                <a:srgbClr val="C00000"/>
              </a:buClr>
              <a:buFont typeface="Wingdings 2"/>
              <a:buChar char=""/>
              <a:defRPr/>
            </a:pPr>
            <a:r>
              <a:rPr lang="en-US" sz="1600" dirty="0" smtClean="0">
                <a:latin typeface="Times New Roman" panose="02020603050405020304" pitchFamily="18" charset="0"/>
                <a:cs typeface="Times New Roman" panose="02020603050405020304" pitchFamily="18" charset="0"/>
              </a:rPr>
              <a:t>There are two main limitations:</a:t>
            </a:r>
          </a:p>
          <a:p>
            <a:pPr marL="228594" indent="-228594" algn="just" fontAlgn="auto">
              <a:spcBef>
                <a:spcPts val="251"/>
              </a:spcBef>
              <a:spcAft>
                <a:spcPts val="0"/>
              </a:spcAft>
              <a:buClr>
                <a:srgbClr val="C00000"/>
              </a:buClr>
              <a:buFont typeface="+mj-lt"/>
              <a:buAutoNum type="arabicPeriod"/>
              <a:defRPr/>
            </a:pPr>
            <a:r>
              <a:rPr lang="en-US" sz="1600" b="1" i="1" dirty="0" smtClean="0">
                <a:solidFill>
                  <a:srgbClr val="C00000"/>
                </a:solidFill>
                <a:latin typeface="Times New Roman" panose="02020603050405020304" pitchFamily="18" charset="0"/>
                <a:cs typeface="Times New Roman" panose="02020603050405020304" pitchFamily="18" charset="0"/>
              </a:rPr>
              <a:t>Observational equivalence</a:t>
            </a:r>
            <a:r>
              <a:rPr lang="en-US" sz="1600" dirty="0" smtClean="0">
                <a:latin typeface="Times New Roman" panose="02020603050405020304" pitchFamily="18" charset="0"/>
                <a:cs typeface="Times New Roman" panose="02020603050405020304" pitchFamily="18" charset="0"/>
              </a:rPr>
              <a:t>: Observational </a:t>
            </a:r>
            <a:r>
              <a:rPr lang="en-US" sz="1600" dirty="0">
                <a:latin typeface="Times New Roman" panose="02020603050405020304" pitchFamily="18" charset="0"/>
                <a:cs typeface="Times New Roman" panose="02020603050405020304" pitchFamily="18" charset="0"/>
              </a:rPr>
              <a:t>equivalence is related to identification.  Recall reduced form estimates fail to provide structural parameters and this requires use of model or parameter restrictions so identification is achieved.  Observational equivalence occurs when two or more rival models provide statistically indistinguishable reduced form results.  Moreover, observational equivalence can occur even if the respective models are identified.  An important paper on this issue is by Thomas Sargent (1976).  In his review of this issue Patrick Minford (1992) summarizes Sargent’s (1976) results as follows: </a:t>
            </a:r>
            <a:endParaRPr lang="en-US" sz="1600" dirty="0" smtClean="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Clr>
                <a:srgbClr val="C00000"/>
              </a:buClr>
              <a:buFont typeface="Wingdings 2"/>
              <a:buNone/>
              <a:defRPr/>
            </a:pPr>
            <a:endParaRPr lang="en-US" sz="1900" dirty="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900" dirty="0" smtClean="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900" dirty="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900" dirty="0" smtClean="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900" dirty="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200" dirty="0" smtClean="0">
              <a:latin typeface="Times New Roman" panose="02020603050405020304" pitchFamily="18" charset="0"/>
              <a:cs typeface="Times New Roman" panose="02020603050405020304" pitchFamily="18" charset="0"/>
            </a:endParaRPr>
          </a:p>
          <a:p>
            <a:pPr marL="914377" indent="0" algn="just" fontAlgn="auto">
              <a:spcBef>
                <a:spcPts val="0"/>
              </a:spcBef>
              <a:spcAft>
                <a:spcPts val="0"/>
              </a:spcAft>
              <a:buFont typeface="Wingdings 2"/>
              <a:buNone/>
              <a:defRPr/>
            </a:pPr>
            <a:endParaRPr lang="en-US" sz="1200" dirty="0">
              <a:latin typeface="Times New Roman" panose="02020603050405020304" pitchFamily="18" charset="0"/>
              <a:cs typeface="Times New Roman" panose="02020603050405020304" pitchFamily="18" charset="0"/>
            </a:endParaRPr>
          </a:p>
          <a:p>
            <a:pPr marL="265169" indent="-265169" algn="just" fontAlgn="auto">
              <a:spcBef>
                <a:spcPts val="251"/>
              </a:spcBef>
              <a:spcAft>
                <a:spcPts val="0"/>
              </a:spcAft>
              <a:buClr>
                <a:srgbClr val="C00000"/>
              </a:buClr>
              <a:buFont typeface="Wingdings" panose="05000000000000000000" pitchFamily="2" charset="2"/>
              <a:buChar char="q"/>
              <a:defRPr/>
            </a:pPr>
            <a:r>
              <a:rPr lang="en-US" sz="1600" dirty="0">
                <a:latin typeface="Times New Roman" panose="02020603050405020304" pitchFamily="18" charset="0"/>
                <a:cs typeface="Times New Roman" panose="02020603050405020304" pitchFamily="18" charset="0"/>
              </a:rPr>
              <a:t>The good news is this challenge in distinguishing between rival models can be narrow --- occurring in one dependent variable, but not in other dependent variables --- but the bad news is its existence is still a problem.  Potential solutions do exist but none are generalizable.  They are for a specific case.  These solutions include either imposing theoretically justified exclusion restrictions or identifying regime shifts that can yield theoretically distinct predictions.  A combination of both is also possible, but this would depend on the specific set of models and data.</a:t>
            </a:r>
            <a:r>
              <a:rPr lang="en-US" sz="1900" dirty="0">
                <a:latin typeface="Times New Roman" panose="02020603050405020304" pitchFamily="18" charset="0"/>
                <a:cs typeface="Times New Roman" panose="02020603050405020304" pitchFamily="18" charset="0"/>
              </a:rPr>
              <a:t>  </a:t>
            </a:r>
            <a:endParaRPr lang="en-US" sz="1900" dirty="0" smtClean="0">
              <a:latin typeface="Times New Roman" panose="02020603050405020304" pitchFamily="18" charset="0"/>
              <a:cs typeface="Times New Roman" panose="02020603050405020304" pitchFamily="18" charset="0"/>
            </a:endParaRPr>
          </a:p>
        </p:txBody>
      </p:sp>
      <p:sp>
        <p:nvSpPr>
          <p:cNvPr id="36868" name="TextBox 3"/>
          <p:cNvSpPr txBox="1">
            <a:spLocks noChangeArrowheads="1"/>
          </p:cNvSpPr>
          <p:nvPr/>
        </p:nvSpPr>
        <p:spPr bwMode="auto">
          <a:xfrm>
            <a:off x="1543050" y="2686050"/>
            <a:ext cx="8667750" cy="1816100"/>
          </a:xfrm>
          <a:prstGeom prst="rect">
            <a:avLst/>
          </a:prstGeom>
          <a:noFill/>
          <a:ln w="9525">
            <a:noFill/>
            <a:miter lim="800000"/>
            <a:headEnd/>
            <a:tailEnd/>
          </a:ln>
        </p:spPr>
        <p:txBody>
          <a:bodyPr>
            <a:spAutoFit/>
          </a:bodyPr>
          <a:lstStyle/>
          <a:p>
            <a:pPr algn="just"/>
            <a:r>
              <a:rPr lang="en-US" sz="1600">
                <a:latin typeface="Times New Roman" pitchFamily="18" charset="0"/>
                <a:cs typeface="Times New Roman" pitchFamily="18" charset="0"/>
              </a:rPr>
              <a:t>“…models may be fully identified; that is, the parameters of each may be individually retrieved by estimation of the full model (i.e. subject to all its restrictions).  However, there is a useful potential connection with the concept of  identification.  If two models can be ‘nested’ in a more general model (usually a linear combination of the two), then, provided the coefficients of each model can be identified in this general model, it is possible to test for their significance and accordingly that of each model.  In this situation, if (and only if) the coefficients cannot be identified, the models will be ‘observationally equivalent’ (page 425).”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925" y="477838"/>
            <a:ext cx="10912475" cy="718502"/>
          </a:xfrm>
        </p:spPr>
        <p:txBody>
          <a:bodyPr/>
          <a:lstStyle/>
          <a:p>
            <a:pPr algn="ctr" fontAlgn="auto">
              <a:spcAft>
                <a:spcPts val="0"/>
              </a:spcAft>
              <a:defRPr/>
            </a:pPr>
            <a:r>
              <a:rPr lang="en-US" dirty="0">
                <a:solidFill>
                  <a:srgbClr val="C00000"/>
                </a:solidFill>
                <a:latin typeface="Times New Roman" panose="02020603050405020304" pitchFamily="18" charset="0"/>
                <a:cs typeface="Times New Roman" panose="02020603050405020304" pitchFamily="18" charset="0"/>
              </a:rPr>
              <a:t>Limitations of EITM</a:t>
            </a:r>
            <a:endParaRPr lang="en-US" dirty="0">
              <a:solidFill>
                <a:schemeClr val="accent1">
                  <a:tint val="88000"/>
                  <a:satMod val="150000"/>
                </a:schemeClr>
              </a:solidFill>
            </a:endParaRPr>
          </a:p>
        </p:txBody>
      </p:sp>
      <p:sp>
        <p:nvSpPr>
          <p:cNvPr id="3" name="Content Placeholder 2"/>
          <p:cNvSpPr>
            <a:spLocks noGrp="1"/>
          </p:cNvSpPr>
          <p:nvPr>
            <p:ph idx="1"/>
          </p:nvPr>
        </p:nvSpPr>
        <p:spPr>
          <a:xfrm>
            <a:off x="660400" y="1711325"/>
            <a:ext cx="10693400" cy="3841750"/>
          </a:xfrm>
        </p:spPr>
        <p:txBody>
          <a:bodyPr>
            <a:normAutofit/>
          </a:bodyPr>
          <a:lstStyle/>
          <a:p>
            <a:pPr marL="285744" indent="-285744" algn="just" fontAlgn="auto">
              <a:spcBef>
                <a:spcPts val="2400"/>
              </a:spcBef>
              <a:spcAft>
                <a:spcPts val="0"/>
              </a:spcAft>
              <a:buClr>
                <a:srgbClr val="C00000"/>
              </a:buClr>
              <a:buFont typeface="+mj-lt"/>
              <a:buAutoNum type="arabicPeriod" startAt="2"/>
              <a:defRPr/>
            </a:pPr>
            <a:r>
              <a:rPr lang="en-US" sz="1800" b="1" i="1" dirty="0">
                <a:solidFill>
                  <a:srgbClr val="C00000"/>
                </a:solidFill>
                <a:latin typeface="Times New Roman" panose="02020603050405020304" pitchFamily="18" charset="0"/>
                <a:cs typeface="Times New Roman" panose="02020603050405020304" pitchFamily="18" charset="0"/>
              </a:rPr>
              <a:t>Analogue development</a:t>
            </a:r>
            <a:r>
              <a:rPr lang="en-US" sz="1800" dirty="0">
                <a:latin typeface="Times New Roman" panose="02020603050405020304" pitchFamily="18" charset="0"/>
                <a:cs typeface="Times New Roman" panose="02020603050405020304" pitchFamily="18" charset="0"/>
              </a:rPr>
              <a:t>: two technical challenges emerge:</a:t>
            </a:r>
          </a:p>
          <a:p>
            <a:pPr marL="0" indent="0" algn="just" fontAlgn="auto">
              <a:spcBef>
                <a:spcPts val="251"/>
              </a:spcBef>
              <a:spcAft>
                <a:spcPts val="0"/>
              </a:spcAft>
              <a:buFont typeface="Wingdings 2"/>
              <a:buNone/>
              <a:defRPr/>
            </a:pPr>
            <a:r>
              <a:rPr lang="en-US" sz="1800" dirty="0">
                <a:latin typeface="Times New Roman" panose="02020603050405020304" pitchFamily="18" charset="0"/>
                <a:cs typeface="Times New Roman" panose="02020603050405020304" pitchFamily="18" charset="0"/>
              </a:rPr>
              <a:t>      (1) One technical challenge is in developing analogues.</a:t>
            </a:r>
          </a:p>
          <a:p>
            <a:pPr marL="685800" indent="-685800" algn="just" fontAlgn="auto">
              <a:spcBef>
                <a:spcPts val="251"/>
              </a:spcBef>
              <a:spcAft>
                <a:spcPts val="0"/>
              </a:spcAft>
              <a:buFont typeface="Wingdings 2"/>
              <a:buNone/>
              <a:defRPr/>
            </a:pPr>
            <a:r>
              <a:rPr lang="en-US" sz="1800" dirty="0">
                <a:latin typeface="Times New Roman" panose="02020603050405020304" pitchFamily="18" charset="0"/>
                <a:cs typeface="Times New Roman" panose="02020603050405020304" pitchFamily="18" charset="0"/>
              </a:rPr>
              <a:t>      (2) The other technical challenge relates to the </a:t>
            </a:r>
            <a:r>
              <a:rPr lang="en-US" sz="1800" dirty="0" smtClean="0">
                <a:latin typeface="Times New Roman" panose="02020603050405020304" pitchFamily="18" charset="0"/>
                <a:cs typeface="Times New Roman" panose="02020603050405020304" pitchFamily="18" charset="0"/>
              </a:rPr>
              <a:t>framework’s emphasis </a:t>
            </a:r>
            <a:r>
              <a:rPr lang="en-US" sz="1800" dirty="0">
                <a:latin typeface="Times New Roman" panose="02020603050405020304" pitchFamily="18" charset="0"/>
                <a:cs typeface="Times New Roman" panose="02020603050405020304" pitchFamily="18" charset="0"/>
              </a:rPr>
              <a:t>on parameters as a building block for ex post and </a:t>
            </a:r>
            <a:r>
              <a:rPr lang="en-US" sz="1800" dirty="0" smtClean="0">
                <a:latin typeface="Times New Roman" panose="02020603050405020304" pitchFamily="18" charset="0"/>
                <a:cs typeface="Times New Roman" panose="02020603050405020304" pitchFamily="18" charset="0"/>
              </a:rPr>
              <a:t>ex ante </a:t>
            </a:r>
            <a:r>
              <a:rPr lang="en-US" sz="1800" dirty="0">
                <a:latin typeface="Times New Roman" panose="02020603050405020304" pitchFamily="18" charset="0"/>
                <a:cs typeface="Times New Roman" panose="02020603050405020304" pitchFamily="18" charset="0"/>
              </a:rPr>
              <a:t>prediction. </a:t>
            </a:r>
          </a:p>
          <a:p>
            <a:pPr marL="0" indent="0" fontAlgn="auto">
              <a:spcBef>
                <a:spcPts val="251"/>
              </a:spcBef>
              <a:spcAft>
                <a:spcPts val="0"/>
              </a:spcAft>
              <a:buFont typeface="Wingdings 2"/>
              <a:buNone/>
              <a:defRPr/>
            </a:pPr>
            <a:endParaRPr lang="en-US" sz="1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825" y="0"/>
            <a:ext cx="10912475" cy="1050925"/>
          </a:xfrm>
        </p:spPr>
        <p:txBody>
          <a:bodyPr/>
          <a:lstStyle/>
          <a:p>
            <a:pPr algn="ctr" fontAlgn="auto">
              <a:spcAft>
                <a:spcPts val="0"/>
              </a:spcAft>
              <a:defRPr/>
            </a:pPr>
            <a:r>
              <a:rPr lang="en-US" dirty="0" smtClean="0">
                <a:solidFill>
                  <a:srgbClr val="C00000"/>
                </a:solidFill>
                <a:latin typeface="Times New Roman" panose="02020603050405020304" pitchFamily="18" charset="0"/>
                <a:cs typeface="Times New Roman" panose="02020603050405020304" pitchFamily="18" charset="0"/>
              </a:rPr>
              <a:t>VII.  Conclusion</a:t>
            </a:r>
            <a:endParaRPr lang="en-US"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61975" y="971550"/>
            <a:ext cx="10944225" cy="4972050"/>
          </a:xfrm>
        </p:spPr>
        <p:txBody>
          <a:bodyPr>
            <a:noAutofit/>
          </a:bodyPr>
          <a:lstStyle/>
          <a:p>
            <a:pPr marL="265169" indent="-265169" algn="just" fontAlgn="auto">
              <a:spcBef>
                <a:spcPts val="0"/>
              </a:spcBef>
              <a:spcAft>
                <a:spcPts val="0"/>
              </a:spcAft>
              <a:buClr>
                <a:srgbClr val="C00000"/>
              </a:buClr>
              <a:buFont typeface="Wingdings 2"/>
              <a:buChar char=""/>
              <a:defRPr/>
            </a:pPr>
            <a:r>
              <a:rPr lang="en-US" sz="1550" dirty="0">
                <a:latin typeface="Times New Roman" panose="02020603050405020304" pitchFamily="18" charset="0"/>
                <a:cs typeface="Times New Roman" panose="02020603050405020304" pitchFamily="18" charset="0"/>
              </a:rPr>
              <a:t>The EITM framework offers a synthesis of formal modeling and empirical analysis.</a:t>
            </a:r>
          </a:p>
          <a:p>
            <a:pPr marL="265169" indent="-265169" algn="just" fontAlgn="auto">
              <a:spcBef>
                <a:spcPts val="0"/>
              </a:spcBef>
              <a:spcAft>
                <a:spcPts val="0"/>
              </a:spcAft>
              <a:buClr>
                <a:srgbClr val="C00000"/>
              </a:buClr>
              <a:buSzPct val="100000"/>
              <a:buFont typeface="Wingdings" panose="05000000000000000000" pitchFamily="2" charset="2"/>
              <a:buChar char="q"/>
              <a:defRPr/>
            </a:pPr>
            <a:r>
              <a:rPr lang="en-US" sz="1550" dirty="0" smtClean="0">
                <a:latin typeface="Times New Roman" panose="02020603050405020304" pitchFamily="18" charset="0"/>
                <a:cs typeface="Times New Roman" panose="02020603050405020304" pitchFamily="18" charset="0"/>
              </a:rPr>
              <a:t>Current </a:t>
            </a:r>
            <a:r>
              <a:rPr lang="en-US" sz="1550" dirty="0">
                <a:latin typeface="Times New Roman" panose="02020603050405020304" pitchFamily="18" charset="0"/>
                <a:cs typeface="Times New Roman" panose="02020603050405020304" pitchFamily="18" charset="0"/>
              </a:rPr>
              <a:t>methodological practices inhibit the cumulation of knowledge due, in part to the ongoing disconnect between formal and empirical modelers. The status quo is one where isolation of fields and sub-fields is dominant.  Different fields and sub-fields are like different isolated islands and there is no bridge between them. Such compartmentalization exacerbates the separation between theoretical and empirical models leading to harmful effects for the cumulation of knowledge. </a:t>
            </a:r>
          </a:p>
          <a:p>
            <a:pPr marL="265169" indent="-265169" algn="just" fontAlgn="auto">
              <a:lnSpc>
                <a:spcPct val="150000"/>
              </a:lnSpc>
              <a:spcBef>
                <a:spcPts val="0"/>
              </a:spcBef>
              <a:spcAft>
                <a:spcPts val="0"/>
              </a:spcAft>
              <a:buClr>
                <a:srgbClr val="C00000"/>
              </a:buClr>
              <a:buFont typeface="Wingdings 2"/>
              <a:buChar char=""/>
              <a:defRPr/>
            </a:pPr>
            <a:r>
              <a:rPr lang="en-US" sz="1550" dirty="0">
                <a:latin typeface="Times New Roman" panose="02020603050405020304" pitchFamily="18" charset="0"/>
                <a:cs typeface="Times New Roman" panose="02020603050405020304" pitchFamily="18" charset="0"/>
              </a:rPr>
              <a:t>Significant scientific progress can be made by unifying formal and empirical modeling.</a:t>
            </a:r>
          </a:p>
          <a:p>
            <a:pPr marL="265169" indent="-265169" algn="just" fontAlgn="auto">
              <a:spcBef>
                <a:spcPts val="0"/>
              </a:spcBef>
              <a:spcAft>
                <a:spcPts val="0"/>
              </a:spcAft>
              <a:buClr>
                <a:srgbClr val="C00000"/>
              </a:buClr>
              <a:buSzPct val="100000"/>
              <a:buFont typeface="Wingdings" panose="05000000000000000000" pitchFamily="2" charset="2"/>
              <a:buChar char="q"/>
              <a:defRPr/>
            </a:pPr>
            <a:r>
              <a:rPr lang="en-US" sz="1550" dirty="0" smtClean="0">
                <a:latin typeface="Times New Roman" panose="02020603050405020304" pitchFamily="18" charset="0"/>
                <a:cs typeface="Times New Roman" panose="02020603050405020304" pitchFamily="18" charset="0"/>
              </a:rPr>
              <a:t>This </a:t>
            </a:r>
            <a:r>
              <a:rPr lang="en-US" sz="1550" dirty="0">
                <a:latin typeface="Times New Roman" panose="02020603050405020304" pitchFamily="18" charset="0"/>
                <a:cs typeface="Times New Roman" panose="02020603050405020304" pitchFamily="18" charset="0"/>
              </a:rPr>
              <a:t>methodological unification also leads to the use of an ever increasing set of behavioral concepts. Applying the EITM framework means new and better ways will be discovered to model human behavior.  The repeated application of competing analogues raises the possibility of conceptual proliferation in thinking how humans act, but now with a sense there is a rigor in putting these new behavioral developments to the test.</a:t>
            </a:r>
          </a:p>
          <a:p>
            <a:pPr marL="265169" indent="-265169" algn="just" fontAlgn="auto">
              <a:lnSpc>
                <a:spcPct val="150000"/>
              </a:lnSpc>
              <a:spcBef>
                <a:spcPts val="0"/>
              </a:spcBef>
              <a:spcAft>
                <a:spcPts val="0"/>
              </a:spcAft>
              <a:buClr>
                <a:srgbClr val="C00000"/>
              </a:buClr>
              <a:buFont typeface="Wingdings 2"/>
              <a:buChar char=""/>
              <a:defRPr/>
            </a:pPr>
            <a:r>
              <a:rPr lang="en-US" sz="1550" dirty="0">
                <a:latin typeface="Times New Roman" panose="02020603050405020304" pitchFamily="18" charset="0"/>
                <a:cs typeface="Times New Roman" panose="02020603050405020304" pitchFamily="18" charset="0"/>
              </a:rPr>
              <a:t>Application of the EITM framework means new and better ways will be discovered to model human behavior.</a:t>
            </a:r>
          </a:p>
          <a:p>
            <a:pPr marL="265169" indent="-265169" algn="just" fontAlgn="auto">
              <a:spcBef>
                <a:spcPts val="0"/>
              </a:spcBef>
              <a:spcAft>
                <a:spcPts val="0"/>
              </a:spcAft>
              <a:buClr>
                <a:srgbClr val="C00000"/>
              </a:buClr>
              <a:buSzPct val="100000"/>
              <a:buFont typeface="Wingdings" panose="05000000000000000000" pitchFamily="2" charset="2"/>
              <a:buChar char="q"/>
              <a:defRPr/>
            </a:pPr>
            <a:r>
              <a:rPr lang="en-US" sz="1550" dirty="0">
                <a:latin typeface="Times New Roman" panose="02020603050405020304" pitchFamily="18" charset="0"/>
                <a:cs typeface="Times New Roman" panose="02020603050405020304" pitchFamily="18" charset="0"/>
              </a:rPr>
              <a:t>We also believe we need to avoid the trap of conducting current debates using our past and current training as the basis for the debate.   Straight jacketed thinking translates to an avoidance to dealing with known weaknesses in our current practices.  Instead, what is needed is the belief that every idea can be pushed further and these new ideas survive --- for a limited time --- if they improve upon past and current practice.  </a:t>
            </a:r>
          </a:p>
          <a:p>
            <a:pPr marL="265169" indent="-265169" algn="just" fontAlgn="auto">
              <a:spcBef>
                <a:spcPts val="251"/>
              </a:spcBef>
              <a:spcAft>
                <a:spcPts val="0"/>
              </a:spcAft>
              <a:buClr>
                <a:srgbClr val="C00000"/>
              </a:buClr>
              <a:buSzPct val="100000"/>
              <a:buFont typeface="Wingdings" panose="05000000000000000000" pitchFamily="2" charset="2"/>
              <a:buChar char="q"/>
              <a:defRPr/>
            </a:pPr>
            <a:r>
              <a:rPr lang="en-US" sz="1550" dirty="0">
                <a:latin typeface="Times New Roman" panose="02020603050405020304" pitchFamily="18" charset="0"/>
                <a:cs typeface="Times New Roman" panose="02020603050405020304" pitchFamily="18" charset="0"/>
              </a:rPr>
              <a:t>To work these new innovations are certain to possess properties we know to enhance understanding, whether it involves measurement, better ways to characterize human behavior, sampling, and more.  But bear in mind the new ways of analyzing important and numerous social science research questions must also be designed to preserve and enhance the dialogue between the inner workings of a system and tests.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3000"/>
            <a:lum/>
          </a:blip>
          <a:srcRect/>
          <a:tile tx="-127000" ty="-133350" sx="69000" sy="64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31825" y="-19050"/>
            <a:ext cx="10912475" cy="1050925"/>
          </a:xfrm>
        </p:spPr>
        <p:txBody>
          <a:bodyPr/>
          <a:lstStyle/>
          <a:p>
            <a:pPr algn="ctr" fontAlgn="auto">
              <a:spcAft>
                <a:spcPts val="0"/>
              </a:spcAft>
              <a:defRPr/>
            </a:pPr>
            <a:r>
              <a:rPr lang="en-US" dirty="0" smtClean="0">
                <a:solidFill>
                  <a:srgbClr val="C00000"/>
                </a:solidFill>
                <a:latin typeface="Times New Roman" panose="02020603050405020304" pitchFamily="18" charset="0"/>
                <a:cs typeface="Times New Roman" panose="02020603050405020304" pitchFamily="18" charset="0"/>
              </a:rPr>
              <a:t>Motivation</a:t>
            </a:r>
            <a:endParaRPr lang="en-US"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42925" y="1076325"/>
            <a:ext cx="11077575" cy="4724400"/>
          </a:xfrm>
        </p:spPr>
        <p:txBody>
          <a:bodyPr rIns="91440">
            <a:normAutofit/>
          </a:bodyPr>
          <a:lstStyle/>
          <a:p>
            <a:pPr marL="265169" indent="-265169" algn="just" fontAlgn="auto">
              <a:spcBef>
                <a:spcPts val="0"/>
              </a:spcBef>
              <a:spcAft>
                <a:spcPts val="0"/>
              </a:spcAft>
              <a:buClr>
                <a:srgbClr val="C00000"/>
              </a:buClr>
              <a:buFont typeface="Wingdings 2"/>
              <a:buChar char=""/>
              <a:defRPr/>
            </a:pPr>
            <a:r>
              <a:rPr lang="en-US" sz="1800" b="1" i="1" dirty="0" smtClean="0">
                <a:solidFill>
                  <a:srgbClr val="C00000"/>
                </a:solidFill>
                <a:latin typeface="Times New Roman" panose="02020603050405020304" pitchFamily="18" charset="0"/>
                <a:cs typeface="Times New Roman" panose="02020603050405020304" pitchFamily="18" charset="0"/>
              </a:rPr>
              <a:t>Motivation </a:t>
            </a:r>
            <a:r>
              <a:rPr lang="en-US" sz="1800" b="1" i="1" dirty="0">
                <a:solidFill>
                  <a:srgbClr val="C00000"/>
                </a:solidFill>
                <a:latin typeface="Times New Roman" panose="02020603050405020304" pitchFamily="18" charset="0"/>
                <a:cs typeface="Times New Roman" panose="02020603050405020304" pitchFamily="18" charset="0"/>
              </a:rPr>
              <a:t>1</a:t>
            </a:r>
            <a:r>
              <a:rPr lang="en-US" sz="1800" dirty="0">
                <a:latin typeface="Times New Roman" panose="02020603050405020304" pitchFamily="18" charset="0"/>
                <a:cs typeface="Times New Roman" panose="02020603050405020304" pitchFamily="18" charset="0"/>
              </a:rPr>
              <a:t>: Perceived </a:t>
            </a:r>
            <a:r>
              <a:rPr lang="en-US" sz="1800" dirty="0" smtClean="0">
                <a:latin typeface="Times New Roman" panose="02020603050405020304" pitchFamily="18" charset="0"/>
                <a:cs typeface="Times New Roman" panose="02020603050405020304" pitchFamily="18" charset="0"/>
              </a:rPr>
              <a:t>weakness </a:t>
            </a:r>
            <a:r>
              <a:rPr lang="en-US" sz="1800" dirty="0">
                <a:latin typeface="Times New Roman" panose="02020603050405020304" pitchFamily="18" charset="0"/>
                <a:cs typeface="Times New Roman" panose="02020603050405020304" pitchFamily="18" charset="0"/>
              </a:rPr>
              <a:t>of the </a:t>
            </a:r>
            <a:r>
              <a:rPr lang="en-US" sz="1800" dirty="0" smtClean="0">
                <a:latin typeface="Times New Roman" panose="02020603050405020304" pitchFamily="18" charset="0"/>
                <a:cs typeface="Times New Roman" panose="02020603050405020304" pitchFamily="18" charset="0"/>
              </a:rPr>
              <a:t>political </a:t>
            </a:r>
            <a:r>
              <a:rPr lang="en-US" sz="1800" dirty="0">
                <a:latin typeface="Times New Roman" panose="02020603050405020304" pitchFamily="18" charset="0"/>
                <a:cs typeface="Times New Roman" panose="02020603050405020304" pitchFamily="18" charset="0"/>
              </a:rPr>
              <a:t>s</a:t>
            </a:r>
            <a:r>
              <a:rPr lang="en-US" sz="1800" dirty="0" smtClean="0">
                <a:latin typeface="Times New Roman" panose="02020603050405020304" pitchFamily="18" charset="0"/>
                <a:cs typeface="Times New Roman" panose="02020603050405020304" pitchFamily="18" charset="0"/>
              </a:rPr>
              <a:t>cience </a:t>
            </a:r>
            <a:r>
              <a:rPr lang="en-US" sz="1800" dirty="0">
                <a:latin typeface="Times New Roman" panose="02020603050405020304" pitchFamily="18" charset="0"/>
                <a:cs typeface="Times New Roman" panose="02020603050405020304" pitchFamily="18" charset="0"/>
              </a:rPr>
              <a:t>d</a:t>
            </a:r>
            <a:r>
              <a:rPr lang="en-US" sz="1800" dirty="0" smtClean="0">
                <a:latin typeface="Times New Roman" panose="02020603050405020304" pitchFamily="18" charset="0"/>
                <a:cs typeface="Times New Roman" panose="02020603050405020304" pitchFamily="18" charset="0"/>
              </a:rPr>
              <a:t>iscipline </a:t>
            </a:r>
            <a:r>
              <a:rPr lang="en-US" sz="1800" dirty="0">
                <a:latin typeface="Times New Roman" panose="02020603050405020304" pitchFamily="18" charset="0"/>
                <a:cs typeface="Times New Roman" panose="02020603050405020304" pitchFamily="18" charset="0"/>
              </a:rPr>
              <a:t>at </a:t>
            </a:r>
            <a:r>
              <a:rPr lang="en-US" sz="1800" dirty="0" smtClean="0">
                <a:latin typeface="Times New Roman" panose="02020603050405020304" pitchFamily="18" charset="0"/>
                <a:cs typeface="Times New Roman" panose="02020603050405020304" pitchFamily="18" charset="0"/>
              </a:rPr>
              <a:t>National Science Foundation (NSF).</a:t>
            </a:r>
          </a:p>
          <a:p>
            <a:pPr marL="285750" lvl="1" indent="-285750" algn="just" fontAlgn="auto">
              <a:spcBef>
                <a:spcPts val="251"/>
              </a:spcBef>
              <a:spcAft>
                <a:spcPts val="0"/>
              </a:spcAft>
              <a:buClr>
                <a:srgbClr val="C00000"/>
              </a:buClr>
              <a:buFont typeface="Wingdings" panose="05000000000000000000" pitchFamily="2" charset="2"/>
              <a:buChar char="q"/>
              <a:defRPr/>
            </a:pPr>
            <a:r>
              <a:rPr lang="en-US" sz="1800" dirty="0" smtClean="0">
                <a:latin typeface="Times New Roman" panose="02020603050405020304" pitchFamily="18" charset="0"/>
                <a:cs typeface="Times New Roman" panose="02020603050405020304" pitchFamily="18" charset="0"/>
              </a:rPr>
              <a:t>Granato and Scioli (2004) cite the following report relating how political science was perceived at NSF.  </a:t>
            </a:r>
          </a:p>
          <a:p>
            <a:pPr marL="285750" lvl="1" indent="-285750" algn="just" fontAlgn="auto">
              <a:spcBef>
                <a:spcPts val="251"/>
              </a:spcBef>
              <a:spcAft>
                <a:spcPts val="0"/>
              </a:spcAft>
              <a:buClr>
                <a:srgbClr val="C00000"/>
              </a:buClr>
              <a:buFont typeface="Wingdings" panose="05000000000000000000" pitchFamily="2" charset="2"/>
              <a:buChar char="q"/>
              <a:defRPr/>
            </a:pPr>
            <a:endParaRPr lang="en-US" sz="1800" dirty="0">
              <a:latin typeface="Times New Roman" panose="02020603050405020304" pitchFamily="18" charset="0"/>
              <a:cs typeface="Times New Roman" panose="02020603050405020304" pitchFamily="18" charset="0"/>
            </a:endParaRPr>
          </a:p>
          <a:p>
            <a:pPr marL="0" lvl="1" indent="0" algn="just" fontAlgn="auto">
              <a:spcBef>
                <a:spcPts val="251"/>
              </a:spcBef>
              <a:spcAft>
                <a:spcPts val="0"/>
              </a:spcAft>
              <a:buClr>
                <a:srgbClr val="C00000"/>
              </a:buClr>
              <a:buFont typeface="Verdana"/>
              <a:buNone/>
              <a:defRPr/>
            </a:pPr>
            <a:endParaRPr lang="en-US" sz="1800" dirty="0" smtClean="0">
              <a:latin typeface="Times New Roman" panose="02020603050405020304" pitchFamily="18" charset="0"/>
              <a:cs typeface="Times New Roman" panose="02020603050405020304" pitchFamily="18" charset="0"/>
            </a:endParaRPr>
          </a:p>
          <a:p>
            <a:pPr marL="285750" lvl="1" indent="-285750" algn="just" fontAlgn="auto">
              <a:spcBef>
                <a:spcPts val="251"/>
              </a:spcBef>
              <a:spcAft>
                <a:spcPts val="0"/>
              </a:spcAft>
              <a:buClr>
                <a:srgbClr val="C00000"/>
              </a:buClr>
              <a:buFont typeface="Wingdings" panose="05000000000000000000" pitchFamily="2" charset="2"/>
              <a:buChar char="q"/>
              <a:defRPr/>
            </a:pPr>
            <a:endParaRPr lang="en-US" sz="1800" dirty="0">
              <a:latin typeface="Times New Roman" panose="02020603050405020304" pitchFamily="18" charset="0"/>
              <a:cs typeface="Times New Roman" panose="02020603050405020304" pitchFamily="18" charset="0"/>
            </a:endParaRPr>
          </a:p>
          <a:p>
            <a:pPr marL="285750" lvl="1" indent="-285750" algn="just" fontAlgn="auto">
              <a:spcBef>
                <a:spcPts val="251"/>
              </a:spcBef>
              <a:spcAft>
                <a:spcPts val="0"/>
              </a:spcAft>
              <a:buClr>
                <a:srgbClr val="C00000"/>
              </a:buClr>
              <a:buFont typeface="Wingdings" panose="05000000000000000000" pitchFamily="2" charset="2"/>
              <a:buChar char="q"/>
              <a:defRPr/>
            </a:pPr>
            <a:endParaRPr lang="en-US" sz="1800" dirty="0" smtClean="0">
              <a:latin typeface="Times New Roman" panose="02020603050405020304" pitchFamily="18" charset="0"/>
              <a:cs typeface="Times New Roman" panose="02020603050405020304" pitchFamily="18" charset="0"/>
            </a:endParaRPr>
          </a:p>
          <a:p>
            <a:pPr marL="0" lvl="1" indent="0" algn="just" fontAlgn="auto">
              <a:spcBef>
                <a:spcPts val="251"/>
              </a:spcBef>
              <a:spcAft>
                <a:spcPts val="0"/>
              </a:spcAft>
              <a:buClr>
                <a:srgbClr val="C00000"/>
              </a:buClr>
              <a:buFont typeface="Verdana"/>
              <a:buNone/>
              <a:tabLst>
                <a:tab pos="457189" algn="l"/>
              </a:tabLst>
              <a:defRPr/>
            </a:pPr>
            <a:endParaRPr lang="en-US" sz="1800" dirty="0" smtClean="0">
              <a:latin typeface="Times New Roman" panose="02020603050405020304" pitchFamily="18" charset="0"/>
              <a:cs typeface="Times New Roman" panose="02020603050405020304" pitchFamily="18" charset="0"/>
            </a:endParaRPr>
          </a:p>
          <a:p>
            <a:pPr marL="0" lvl="1" indent="0" algn="just" fontAlgn="auto">
              <a:spcBef>
                <a:spcPts val="0"/>
              </a:spcBef>
              <a:spcAft>
                <a:spcPts val="0"/>
              </a:spcAft>
              <a:buClr>
                <a:srgbClr val="C00000"/>
              </a:buClr>
              <a:buFont typeface="Verdana"/>
              <a:buNone/>
              <a:tabLst>
                <a:tab pos="457189" algn="l"/>
              </a:tabLst>
              <a:defRPr/>
            </a:pPr>
            <a:endParaRPr lang="en-US" sz="1800" dirty="0" smtClean="0">
              <a:latin typeface="Times New Roman" panose="02020603050405020304" pitchFamily="18" charset="0"/>
              <a:cs typeface="Times New Roman" panose="02020603050405020304" pitchFamily="18" charset="0"/>
            </a:endParaRPr>
          </a:p>
          <a:p>
            <a:pPr marL="285750" lvl="1" indent="-285750" algn="just" fontAlgn="auto">
              <a:spcBef>
                <a:spcPts val="0"/>
              </a:spcBef>
              <a:spcAft>
                <a:spcPts val="0"/>
              </a:spcAft>
              <a:buClr>
                <a:srgbClr val="C00000"/>
              </a:buClr>
              <a:buFont typeface="Wingdings" panose="05000000000000000000" pitchFamily="2" charset="2"/>
              <a:buChar char="q"/>
              <a:tabLst>
                <a:tab pos="457189" algn="l"/>
              </a:tabLst>
              <a:defRPr/>
            </a:pPr>
            <a:r>
              <a:rPr lang="en-US" sz="1800" dirty="0" smtClean="0">
                <a:latin typeface="Times New Roman" panose="02020603050405020304" pitchFamily="18" charset="0"/>
                <a:cs typeface="Times New Roman" panose="02020603050405020304" pitchFamily="18" charset="0"/>
              </a:rPr>
              <a:t>This </a:t>
            </a:r>
            <a:r>
              <a:rPr lang="en-US" sz="1800" dirty="0">
                <a:latin typeface="Times New Roman" panose="02020603050405020304" pitchFamily="18" charset="0"/>
                <a:cs typeface="Times New Roman" panose="02020603050405020304" pitchFamily="18" charset="0"/>
              </a:rPr>
              <a:t>negative perception also led to skepticism as to whether the political science discipline – and its current training practices – was methodologically equipped to improve upon the existing methodological status quo. Social, Behavioral and Economic Sciences Division Director Bill Butz stated all was not certain about the outcome</a:t>
            </a:r>
            <a:r>
              <a:rPr lang="en-US" sz="1800" dirty="0" smtClean="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Font typeface="Wingdings 2"/>
              <a:buNone/>
              <a:defRPr/>
            </a:pPr>
            <a:endParaRPr lang="en-US" sz="2400" dirty="0" smtClean="0">
              <a:latin typeface="Times New Roman" panose="02020603050405020304" pitchFamily="18" charset="0"/>
              <a:cs typeface="Times New Roman" panose="02020603050405020304" pitchFamily="18" charset="0"/>
            </a:endParaRPr>
          </a:p>
          <a:p>
            <a:pPr marL="548626" lvl="1" indent="-201163" algn="just" fontAlgn="auto">
              <a:spcBef>
                <a:spcPts val="0"/>
              </a:spcBef>
              <a:spcAft>
                <a:spcPts val="0"/>
              </a:spcAft>
              <a:buFont typeface="Verdana"/>
              <a:buChar char="◦"/>
              <a:defRPr/>
            </a:pPr>
            <a:endParaRPr lang="en-US" sz="2000" dirty="0" smtClean="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Font typeface="Wingdings 2"/>
              <a:buNone/>
              <a:defRPr/>
            </a:pPr>
            <a:endParaRPr lang="en-US" sz="2400" dirty="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Font typeface="Wingdings 2"/>
              <a:buNone/>
              <a:defRPr/>
            </a:pPr>
            <a:endParaRPr lang="en-US" sz="2400" dirty="0">
              <a:latin typeface="Times New Roman" panose="02020603050405020304" pitchFamily="18" charset="0"/>
              <a:cs typeface="Times New Roman" panose="02020603050405020304" pitchFamily="18" charset="0"/>
            </a:endParaRPr>
          </a:p>
        </p:txBody>
      </p:sp>
      <p:sp>
        <p:nvSpPr>
          <p:cNvPr id="9220" name="TextBox 5"/>
          <p:cNvSpPr txBox="1">
            <a:spLocks noChangeArrowheads="1"/>
          </p:cNvSpPr>
          <p:nvPr/>
        </p:nvSpPr>
        <p:spPr bwMode="auto">
          <a:xfrm>
            <a:off x="1533525" y="1800225"/>
            <a:ext cx="8686800" cy="1754188"/>
          </a:xfrm>
          <a:prstGeom prst="rect">
            <a:avLst/>
          </a:prstGeom>
          <a:noFill/>
          <a:ln w="9525">
            <a:noFill/>
            <a:miter lim="800000"/>
            <a:headEnd/>
            <a:tailEnd/>
          </a:ln>
        </p:spPr>
        <p:txBody>
          <a:bodyPr>
            <a:spAutoFit/>
          </a:bodyPr>
          <a:lstStyle/>
          <a:p>
            <a:pPr marL="0" lvl="2" indent="0" algn="just" defTabSz="857250">
              <a:tabLst>
                <a:tab pos="9829800" algn="r"/>
                <a:tab pos="10629900" algn="r"/>
              </a:tabLst>
            </a:pPr>
            <a:r>
              <a:rPr lang="en-US" sz="1800">
                <a:latin typeface="Times New Roman" pitchFamily="18" charset="0"/>
                <a:cs typeface="Times New Roman" pitchFamily="18" charset="0"/>
              </a:rPr>
              <a:t>“The recent </a:t>
            </a:r>
            <a:r>
              <a:rPr lang="en-US" sz="1800" i="1">
                <a:latin typeface="Times New Roman" pitchFamily="18" charset="0"/>
                <a:cs typeface="Times New Roman" pitchFamily="18" charset="0"/>
              </a:rPr>
              <a:t>Report of the APSA Ad Hoc Committee on the National Science Foundation</a:t>
            </a:r>
            <a:r>
              <a:rPr lang="en-US" sz="1800">
                <a:latin typeface="Times New Roman" pitchFamily="18" charset="0"/>
                <a:cs typeface="Times New Roman" pitchFamily="18" charset="0"/>
              </a:rPr>
              <a:t> found that political 	 science had been characterized by  as, “not very exciting, not on the cutting edge of the research enterprise, and in certain quarters as journalistic and reformist.” We disagree with this statement and believe there has been considerable improvement in political science in the past 40 years through the use of formal models, case studies, and applied statistical modeling (page 313).”</a:t>
            </a:r>
          </a:p>
        </p:txBody>
      </p:sp>
      <p:sp>
        <p:nvSpPr>
          <p:cNvPr id="9221" name="TextBox 6"/>
          <p:cNvSpPr txBox="1">
            <a:spLocks noChangeArrowheads="1"/>
          </p:cNvSpPr>
          <p:nvPr/>
        </p:nvSpPr>
        <p:spPr bwMode="auto">
          <a:xfrm>
            <a:off x="1533525" y="4638675"/>
            <a:ext cx="8686800" cy="1200150"/>
          </a:xfrm>
          <a:prstGeom prst="rect">
            <a:avLst/>
          </a:prstGeom>
          <a:noFill/>
          <a:ln w="9525">
            <a:noFill/>
            <a:miter lim="800000"/>
            <a:headEnd/>
            <a:tailEnd/>
          </a:ln>
        </p:spPr>
        <p:txBody>
          <a:bodyPr>
            <a:spAutoFit/>
          </a:bodyPr>
          <a:lstStyle/>
          <a:p>
            <a:pPr marL="0" lvl="2" indent="0" algn="just"/>
            <a:r>
              <a:rPr lang="en-US" sz="1800">
                <a:latin typeface="Times New Roman" pitchFamily="18" charset="0"/>
                <a:cs typeface="Times New Roman" pitchFamily="18" charset="0"/>
              </a:rPr>
              <a:t>“Sometimes that works and sometimes you’re just pushing on a string because the field isn’t ready for it yet... And getting you all here and I judge from the papers it resonated with you, too. And we’ll see in the succeeding year or 2 or 3 whether this is pushing on a string or whether it's really lighting a fire (EITM Workshop Transcript 2001: 18).”</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825" y="-28575"/>
            <a:ext cx="10912475" cy="1050925"/>
          </a:xfrm>
        </p:spPr>
        <p:txBody>
          <a:bodyPr/>
          <a:lstStyle/>
          <a:p>
            <a:pPr algn="ctr" fontAlgn="auto">
              <a:spcAft>
                <a:spcPts val="0"/>
              </a:spcAft>
              <a:defRPr/>
            </a:pPr>
            <a:r>
              <a:rPr lang="en-US" dirty="0" smtClean="0">
                <a:solidFill>
                  <a:srgbClr val="C00000"/>
                </a:solidFill>
                <a:latin typeface="Times New Roman" panose="02020603050405020304" pitchFamily="18" charset="0"/>
                <a:cs typeface="Times New Roman" panose="02020603050405020304" pitchFamily="18" charset="0"/>
              </a:rPr>
              <a:t>Motivation</a:t>
            </a:r>
            <a:endParaRPr lang="en-US" dirty="0">
              <a:solidFill>
                <a:srgbClr val="C00000"/>
              </a:solidFill>
            </a:endParaRPr>
          </a:p>
        </p:txBody>
      </p:sp>
      <p:sp>
        <p:nvSpPr>
          <p:cNvPr id="3" name="Content Placeholder 2"/>
          <p:cNvSpPr>
            <a:spLocks noGrp="1"/>
          </p:cNvSpPr>
          <p:nvPr>
            <p:ph idx="1"/>
          </p:nvPr>
        </p:nvSpPr>
        <p:spPr>
          <a:xfrm>
            <a:off x="581025" y="1647825"/>
            <a:ext cx="10848975" cy="4381500"/>
          </a:xfrm>
        </p:spPr>
        <p:txBody>
          <a:bodyPr>
            <a:normAutofit/>
          </a:bodyPr>
          <a:lstStyle/>
          <a:p>
            <a:pPr algn="just">
              <a:buClr>
                <a:srgbClr val="C00000"/>
              </a:buClr>
            </a:pPr>
            <a:r>
              <a:rPr lang="en-US" sz="1800" b="1" i="1" smtClean="0">
                <a:solidFill>
                  <a:srgbClr val="C00000"/>
                </a:solidFill>
                <a:latin typeface="Times New Roman" pitchFamily="18" charset="0"/>
                <a:cs typeface="Times New Roman" pitchFamily="18" charset="0"/>
              </a:rPr>
              <a:t>Motivation 2</a:t>
            </a:r>
            <a:r>
              <a:rPr lang="en-US" sz="1800" smtClean="0">
                <a:latin typeface="Times New Roman" pitchFamily="18" charset="0"/>
                <a:cs typeface="Times New Roman" pitchFamily="18" charset="0"/>
              </a:rPr>
              <a:t>: Old antagonisms and the methodological status quo.</a:t>
            </a:r>
          </a:p>
          <a:p>
            <a:pPr algn="just">
              <a:buClr>
                <a:srgbClr val="C00000"/>
              </a:buClr>
              <a:buFont typeface="Wingdings" pitchFamily="2" charset="2"/>
              <a:buChar char="q"/>
            </a:pPr>
            <a:r>
              <a:rPr lang="en-US" sz="1800" smtClean="0">
                <a:latin typeface="Times New Roman" pitchFamily="18" charset="0"/>
                <a:cs typeface="Times New Roman" pitchFamily="18" charset="0"/>
              </a:rPr>
              <a:t>Workshop participants were from varied methodological backgrounds where long antagonisms had existed and led to splits in departments as well as various subfields. But, EITM workshop panelist Dina Zinnes expressed hope that these old antagonisms between formal and empirical modelers could be overcome and lead to some meaningful advice.</a:t>
            </a:r>
          </a:p>
          <a:p>
            <a:pPr algn="just">
              <a:buClr>
                <a:srgbClr val="C00000"/>
              </a:buClr>
              <a:buFont typeface="Wingdings 2" pitchFamily="18" charset="2"/>
              <a:buNone/>
            </a:pPr>
            <a:endParaRPr lang="en-US" sz="900" smtClean="0">
              <a:latin typeface="Times New Roman" pitchFamily="18" charset="0"/>
              <a:cs typeface="Times New Roman" pitchFamily="18" charset="0"/>
            </a:endParaRPr>
          </a:p>
          <a:p>
            <a:pPr algn="just">
              <a:buFont typeface="Wingdings 2" pitchFamily="18" charset="2"/>
              <a:buNone/>
            </a:pPr>
            <a:r>
              <a:rPr lang="en-US" sz="1800" smtClean="0">
                <a:latin typeface="Times New Roman" pitchFamily="18" charset="0"/>
                <a:cs typeface="Times New Roman" pitchFamily="18" charset="0"/>
              </a:rPr>
              <a:t>	</a:t>
            </a:r>
            <a:endParaRPr lang="en-US" sz="2000" smtClean="0">
              <a:latin typeface="Times New Roman" pitchFamily="18" charset="0"/>
              <a:cs typeface="Times New Roman" pitchFamily="18" charset="0"/>
            </a:endParaRPr>
          </a:p>
        </p:txBody>
      </p:sp>
      <p:sp>
        <p:nvSpPr>
          <p:cNvPr id="10244" name="TextBox 3"/>
          <p:cNvSpPr txBox="1">
            <a:spLocks noChangeArrowheads="1"/>
          </p:cNvSpPr>
          <p:nvPr/>
        </p:nvSpPr>
        <p:spPr bwMode="auto">
          <a:xfrm>
            <a:off x="1714500" y="3248025"/>
            <a:ext cx="8972550" cy="2600325"/>
          </a:xfrm>
          <a:prstGeom prst="rect">
            <a:avLst/>
          </a:prstGeom>
          <a:noFill/>
          <a:ln w="9525">
            <a:noFill/>
            <a:miter lim="800000"/>
            <a:headEnd/>
            <a:tailEnd/>
          </a:ln>
        </p:spPr>
        <p:txBody>
          <a:bodyPr>
            <a:spAutoFit/>
          </a:bodyPr>
          <a:lstStyle/>
          <a:p>
            <a:pPr algn="just"/>
            <a:r>
              <a:rPr lang="en-US" sz="1800">
                <a:latin typeface="Times New Roman" pitchFamily="18" charset="0"/>
                <a:cs typeface="Times New Roman" pitchFamily="18" charset="0"/>
              </a:rPr>
              <a:t>“First let me just say what a pleasure it is to be amongst this group of people. I have to admit that when I got those initial memos I sort of put them on the side burners, thinking, well, okay, I’ll look at them eventually, because I was worried about the fights and the antagonisms that I thought would emerge. And it was with great delight that I read those and discovered, my gosh, there really is a consensus going on here. And listening to people this morning confirms that. I find that it’s wonderful to see that both the empirical and statistical side and the modeling side really all sort of agree on certain things. And I think that’s a fabulous beginning (EITM Workshop Transcript 2001: 113-114).”</a:t>
            </a:r>
          </a:p>
          <a:p>
            <a:pPr algn="just"/>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825" y="66675"/>
            <a:ext cx="10912475" cy="955675"/>
          </a:xfrm>
        </p:spPr>
        <p:txBody>
          <a:bodyPr/>
          <a:lstStyle/>
          <a:p>
            <a:pPr algn="ctr" fontAlgn="auto">
              <a:spcAft>
                <a:spcPts val="0"/>
              </a:spcAft>
              <a:defRPr/>
            </a:pPr>
            <a:r>
              <a:rPr lang="en-US" dirty="0">
                <a:solidFill>
                  <a:srgbClr val="C00000"/>
                </a:solidFill>
                <a:latin typeface="Times New Roman" panose="02020603050405020304" pitchFamily="18" charset="0"/>
                <a:cs typeface="Times New Roman" panose="02020603050405020304" pitchFamily="18" charset="0"/>
              </a:rPr>
              <a:t>Motivation</a:t>
            </a:r>
            <a:endParaRPr lang="en-US" dirty="0">
              <a:solidFill>
                <a:srgbClr val="C00000"/>
              </a:solidFill>
            </a:endParaRPr>
          </a:p>
        </p:txBody>
      </p:sp>
      <p:sp>
        <p:nvSpPr>
          <p:cNvPr id="3" name="Content Placeholder 2"/>
          <p:cNvSpPr>
            <a:spLocks noGrp="1"/>
          </p:cNvSpPr>
          <p:nvPr>
            <p:ph idx="1"/>
          </p:nvPr>
        </p:nvSpPr>
        <p:spPr>
          <a:xfrm>
            <a:off x="533400" y="1028700"/>
            <a:ext cx="11106150" cy="4981575"/>
          </a:xfrm>
        </p:spPr>
        <p:txBody>
          <a:bodyPr>
            <a:normAutofit/>
          </a:bodyPr>
          <a:lstStyle/>
          <a:p>
            <a:pPr marL="265169" indent="-265169" algn="just" fontAlgn="auto">
              <a:spcBef>
                <a:spcPts val="251"/>
              </a:spcBef>
              <a:spcAft>
                <a:spcPts val="0"/>
              </a:spcAft>
              <a:buClr>
                <a:srgbClr val="C00000"/>
              </a:buClr>
              <a:buFont typeface="Wingdings 2"/>
              <a:buChar char=""/>
              <a:defRPr/>
            </a:pPr>
            <a:r>
              <a:rPr lang="en-US" sz="1450" b="1" i="1" dirty="0">
                <a:solidFill>
                  <a:srgbClr val="C00000"/>
                </a:solidFill>
                <a:latin typeface="Times New Roman" panose="02020603050405020304" pitchFamily="18" charset="0"/>
                <a:cs typeface="Times New Roman" panose="02020603050405020304" pitchFamily="18" charset="0"/>
              </a:rPr>
              <a:t>Motivation 3</a:t>
            </a:r>
            <a:r>
              <a:rPr lang="en-US" sz="1450" dirty="0">
                <a:latin typeface="Times New Roman" panose="02020603050405020304" pitchFamily="18" charset="0"/>
                <a:cs typeface="Times New Roman" panose="02020603050405020304" pitchFamily="18" charset="0"/>
              </a:rPr>
              <a:t>: Weaknesses in research design for NSF Competitions</a:t>
            </a:r>
            <a:r>
              <a:rPr lang="en-US" sz="1450" dirty="0" smtClean="0">
                <a:latin typeface="Times New Roman" panose="02020603050405020304" pitchFamily="18" charset="0"/>
                <a:cs typeface="Times New Roman" panose="02020603050405020304" pitchFamily="18" charset="0"/>
              </a:rPr>
              <a:t>.</a:t>
            </a:r>
          </a:p>
          <a:p>
            <a:pPr marL="265169" indent="-265169" algn="just" fontAlgn="auto">
              <a:spcBef>
                <a:spcPts val="251"/>
              </a:spcBef>
              <a:spcAft>
                <a:spcPts val="0"/>
              </a:spcAft>
              <a:buClr>
                <a:srgbClr val="C00000"/>
              </a:buClr>
              <a:buSzPct val="100000"/>
              <a:buFont typeface="Wingdings" panose="05000000000000000000" pitchFamily="2" charset="2"/>
              <a:buChar char="q"/>
              <a:defRPr/>
            </a:pPr>
            <a:r>
              <a:rPr lang="en-US" sz="1450" dirty="0">
                <a:latin typeface="Times New Roman" panose="02020603050405020304" pitchFamily="18" charset="0"/>
                <a:cs typeface="Times New Roman" panose="02020603050405020304" pitchFamily="18" charset="0"/>
              </a:rPr>
              <a:t>In his role as Division Director over a six year period, Director Butz reviewed and approved over 16,000 proposals. He stated: </a:t>
            </a:r>
            <a:endParaRPr lang="en-US" sz="1450" dirty="0" smtClean="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Clr>
                <a:srgbClr val="C00000"/>
              </a:buClr>
              <a:buSzPct val="100000"/>
              <a:buFont typeface="Wingdings 2"/>
              <a:buNone/>
              <a:defRPr/>
            </a:pPr>
            <a:endParaRPr lang="en-US" sz="1200" dirty="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Clr>
                <a:srgbClr val="C00000"/>
              </a:buClr>
              <a:buSzPct val="100000"/>
              <a:buFont typeface="Wingdings 2"/>
              <a:buNone/>
              <a:defRPr/>
            </a:pPr>
            <a:r>
              <a:rPr lang="en-US" sz="1600" dirty="0" smtClean="0">
                <a:latin typeface="Times New Roman" panose="02020603050405020304" pitchFamily="18" charset="0"/>
                <a:cs typeface="Times New Roman" panose="02020603050405020304" pitchFamily="18" charset="0"/>
              </a:rPr>
              <a:t> </a:t>
            </a:r>
          </a:p>
          <a:p>
            <a:pPr marL="0" indent="0" algn="just" fontAlgn="auto">
              <a:spcBef>
                <a:spcPts val="251"/>
              </a:spcBef>
              <a:spcAft>
                <a:spcPts val="0"/>
              </a:spcAft>
              <a:buClr>
                <a:srgbClr val="C00000"/>
              </a:buClr>
              <a:buSzPct val="100000"/>
              <a:buFont typeface="Wingdings 2"/>
              <a:buNone/>
              <a:defRPr/>
            </a:pPr>
            <a:endParaRPr lang="en-US" sz="1600" dirty="0">
              <a:latin typeface="Times New Roman" panose="02020603050405020304" pitchFamily="18" charset="0"/>
              <a:cs typeface="Times New Roman" panose="02020603050405020304" pitchFamily="18" charset="0"/>
            </a:endParaRPr>
          </a:p>
          <a:p>
            <a:pPr marL="0" indent="0" algn="just" fontAlgn="auto">
              <a:spcBef>
                <a:spcPts val="251"/>
              </a:spcBef>
              <a:spcAft>
                <a:spcPts val="0"/>
              </a:spcAft>
              <a:buClr>
                <a:srgbClr val="C00000"/>
              </a:buClr>
              <a:buSzPct val="100000"/>
              <a:buFont typeface="Wingdings 2"/>
              <a:buNone/>
              <a:defRPr/>
            </a:pPr>
            <a:endParaRPr lang="en-US" sz="1600" dirty="0" smtClean="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Clr>
                <a:srgbClr val="C00000"/>
              </a:buClr>
              <a:buSzPct val="100000"/>
              <a:buFont typeface="Wingdings 2"/>
              <a:buNone/>
              <a:defRPr/>
            </a:pPr>
            <a:endParaRPr lang="en-US" sz="1000" dirty="0">
              <a:latin typeface="Times New Roman" panose="02020603050405020304" pitchFamily="18" charset="0"/>
              <a:cs typeface="Times New Roman" panose="02020603050405020304" pitchFamily="18" charset="0"/>
            </a:endParaRPr>
          </a:p>
          <a:p>
            <a:pPr marL="265169" indent="-265169" algn="just" fontAlgn="auto">
              <a:spcBef>
                <a:spcPts val="0"/>
              </a:spcBef>
              <a:spcAft>
                <a:spcPts val="0"/>
              </a:spcAft>
              <a:buClr>
                <a:srgbClr val="C00000"/>
              </a:buClr>
              <a:buFont typeface="Wingdings" panose="05000000000000000000" pitchFamily="2" charset="2"/>
              <a:buChar char="q"/>
              <a:defRPr/>
            </a:pPr>
            <a:r>
              <a:rPr lang="en-US" sz="1450" dirty="0" smtClean="0">
                <a:latin typeface="Times New Roman" panose="02020603050405020304" pitchFamily="18" charset="0"/>
                <a:cs typeface="Times New Roman" panose="02020603050405020304" pitchFamily="18" charset="0"/>
              </a:rPr>
              <a:t>One reason </a:t>
            </a:r>
            <a:r>
              <a:rPr lang="en-US" sz="1450" dirty="0">
                <a:latin typeface="Times New Roman" panose="02020603050405020304" pitchFamily="18" charset="0"/>
                <a:cs typeface="Times New Roman" panose="02020603050405020304" pitchFamily="18" charset="0"/>
              </a:rPr>
              <a:t>is even though basic conceptualization exists, there is still a failure to connect theories to tests</a:t>
            </a:r>
            <a:r>
              <a:rPr lang="en-US" sz="1450" dirty="0" smtClean="0">
                <a:latin typeface="Times New Roman" panose="02020603050405020304" pitchFamily="18" charset="0"/>
                <a:cs typeface="Times New Roman" panose="02020603050405020304" pitchFamily="18" charset="0"/>
              </a:rPr>
              <a:t>:</a:t>
            </a:r>
          </a:p>
          <a:p>
            <a:pPr marL="914377" indent="-914377" algn="just" fontAlgn="auto">
              <a:spcBef>
                <a:spcPts val="251"/>
              </a:spcBef>
              <a:spcAft>
                <a:spcPts val="0"/>
              </a:spcAft>
              <a:buFont typeface="Wingdings 2"/>
              <a:buNone/>
              <a:defRPr/>
            </a:pPr>
            <a:endParaRPr lang="en-US" sz="1400" dirty="0" smtClean="0">
              <a:latin typeface="Times New Roman" panose="02020603050405020304" pitchFamily="18" charset="0"/>
              <a:cs typeface="Times New Roman" panose="02020603050405020304" pitchFamily="18" charset="0"/>
            </a:endParaRPr>
          </a:p>
          <a:p>
            <a:pPr marL="914377" indent="-914377" algn="just" fontAlgn="auto">
              <a:spcBef>
                <a:spcPts val="251"/>
              </a:spcBef>
              <a:spcAft>
                <a:spcPts val="0"/>
              </a:spcAft>
              <a:buFont typeface="Wingdings 2"/>
              <a:buNone/>
              <a:defRPr/>
            </a:pPr>
            <a:endParaRPr lang="en-US" sz="1800" dirty="0">
              <a:latin typeface="Times New Roman" panose="02020603050405020304" pitchFamily="18" charset="0"/>
              <a:cs typeface="Times New Roman" panose="02020603050405020304" pitchFamily="18" charset="0"/>
            </a:endParaRPr>
          </a:p>
          <a:p>
            <a:pPr marL="914377" indent="-914377" algn="just" fontAlgn="auto">
              <a:spcBef>
                <a:spcPts val="0"/>
              </a:spcBef>
              <a:spcAft>
                <a:spcPts val="0"/>
              </a:spcAft>
              <a:buFont typeface="Wingdings 2"/>
              <a:buNone/>
              <a:defRPr/>
            </a:pPr>
            <a:endParaRPr lang="en-US" sz="1000" dirty="0">
              <a:latin typeface="Times New Roman" panose="02020603050405020304" pitchFamily="18" charset="0"/>
              <a:cs typeface="Times New Roman" panose="02020603050405020304" pitchFamily="18" charset="0"/>
            </a:endParaRPr>
          </a:p>
          <a:p>
            <a:pPr marL="265169" indent="-265169" algn="just" fontAlgn="auto">
              <a:spcBef>
                <a:spcPts val="0"/>
              </a:spcBef>
              <a:spcAft>
                <a:spcPts val="0"/>
              </a:spcAft>
              <a:buClr>
                <a:srgbClr val="C00000"/>
              </a:buClr>
              <a:buSzPct val="100000"/>
              <a:buFont typeface="Wingdings" panose="05000000000000000000" pitchFamily="2" charset="2"/>
              <a:buChar char="q"/>
              <a:defRPr/>
            </a:pPr>
            <a:r>
              <a:rPr lang="en-US" sz="1450" dirty="0" smtClean="0">
                <a:latin typeface="Times New Roman" panose="02020603050405020304" pitchFamily="18" charset="0"/>
                <a:cs typeface="Times New Roman" panose="02020603050405020304" pitchFamily="18" charset="0"/>
              </a:rPr>
              <a:t>Another reason </a:t>
            </a:r>
            <a:r>
              <a:rPr lang="en-US" sz="1450" dirty="0">
                <a:latin typeface="Times New Roman" panose="02020603050405020304" pitchFamily="18" charset="0"/>
                <a:cs typeface="Times New Roman" panose="02020603050405020304" pitchFamily="18" charset="0"/>
              </a:rPr>
              <a:t>in his summary was inadequate specification: </a:t>
            </a:r>
          </a:p>
          <a:p>
            <a:pPr marL="914377" indent="-914377" algn="just" fontAlgn="auto">
              <a:spcBef>
                <a:spcPts val="251"/>
              </a:spcBef>
              <a:spcAft>
                <a:spcPts val="0"/>
              </a:spcAft>
              <a:buFont typeface="Wingdings 2"/>
              <a:buNone/>
              <a:defRPr/>
            </a:pPr>
            <a:endParaRPr lang="en-US" sz="1100" dirty="0" smtClean="0">
              <a:latin typeface="Times New Roman" panose="02020603050405020304" pitchFamily="18" charset="0"/>
              <a:cs typeface="Times New Roman" panose="02020603050405020304" pitchFamily="18" charset="0"/>
            </a:endParaRPr>
          </a:p>
          <a:p>
            <a:pPr marL="914377" indent="-914377" algn="just" fontAlgn="auto">
              <a:spcBef>
                <a:spcPts val="0"/>
              </a:spcBef>
              <a:spcAft>
                <a:spcPts val="0"/>
              </a:spcAft>
              <a:buFont typeface="Wingdings 2"/>
              <a:buNone/>
              <a:defRPr/>
            </a:pPr>
            <a:endParaRPr lang="en-US" sz="1400" dirty="0" smtClean="0">
              <a:latin typeface="Times New Roman" panose="02020603050405020304" pitchFamily="18" charset="0"/>
              <a:cs typeface="Times New Roman" panose="02020603050405020304" pitchFamily="18" charset="0"/>
            </a:endParaRPr>
          </a:p>
          <a:p>
            <a:pPr marL="914377" indent="-914377" algn="just" fontAlgn="auto">
              <a:spcBef>
                <a:spcPts val="0"/>
              </a:spcBef>
              <a:spcAft>
                <a:spcPts val="0"/>
              </a:spcAft>
              <a:buFont typeface="Wingdings 2"/>
              <a:buNone/>
              <a:defRPr/>
            </a:pPr>
            <a:r>
              <a:rPr lang="en-US" sz="1600" dirty="0" smtClean="0">
                <a:latin typeface="Times New Roman" panose="02020603050405020304" pitchFamily="18" charset="0"/>
                <a:cs typeface="Times New Roman" panose="02020603050405020304" pitchFamily="18" charset="0"/>
              </a:rPr>
              <a:t>	</a:t>
            </a:r>
          </a:p>
          <a:p>
            <a:pPr marL="265169" indent="-265169" algn="just" fontAlgn="auto">
              <a:spcBef>
                <a:spcPts val="0"/>
              </a:spcBef>
              <a:spcAft>
                <a:spcPts val="0"/>
              </a:spcAft>
              <a:buClr>
                <a:srgbClr val="C00000"/>
              </a:buClr>
              <a:buFont typeface="Wingdings" panose="05000000000000000000" pitchFamily="2" charset="2"/>
              <a:buChar char="q"/>
              <a:defRPr/>
            </a:pPr>
            <a:r>
              <a:rPr lang="en-US" sz="1450" dirty="0" smtClean="0">
                <a:latin typeface="Times New Roman" panose="02020603050405020304" pitchFamily="18" charset="0"/>
                <a:cs typeface="Times New Roman" panose="02020603050405020304" pitchFamily="18" charset="0"/>
              </a:rPr>
              <a:t>In </a:t>
            </a:r>
            <a:r>
              <a:rPr lang="en-US" sz="1450" dirty="0">
                <a:latin typeface="Times New Roman" panose="02020603050405020304" pitchFamily="18" charset="0"/>
                <a:cs typeface="Times New Roman" panose="02020603050405020304" pitchFamily="18" charset="0"/>
              </a:rPr>
              <a:t>concluding his presentation Director Butz states</a:t>
            </a:r>
            <a:r>
              <a:rPr lang="en-US" sz="1450" dirty="0" smtClean="0">
                <a:latin typeface="Times New Roman" panose="02020603050405020304" pitchFamily="18" charset="0"/>
                <a:cs typeface="Times New Roman" panose="02020603050405020304" pitchFamily="18" charset="0"/>
              </a:rPr>
              <a:t>:</a:t>
            </a:r>
            <a:endParaRPr lang="en-US" sz="1450" dirty="0">
              <a:latin typeface="Times New Roman" panose="02020603050405020304" pitchFamily="18" charset="0"/>
              <a:cs typeface="Times New Roman" panose="02020603050405020304" pitchFamily="18" charset="0"/>
            </a:endParaRPr>
          </a:p>
          <a:p>
            <a:pPr marL="914377" indent="-914377" algn="just" fontAlgn="auto">
              <a:spcBef>
                <a:spcPts val="251"/>
              </a:spcBef>
              <a:spcAft>
                <a:spcPts val="0"/>
              </a:spcAft>
              <a:buFont typeface="Wingdings 2"/>
              <a:buNone/>
              <a:defRPr/>
            </a:pPr>
            <a:r>
              <a:rPr lang="en-US" sz="1600" dirty="0" smtClean="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571625" y="1619250"/>
            <a:ext cx="8696325" cy="1208088"/>
          </a:xfrm>
          <a:prstGeom prst="rect">
            <a:avLst/>
          </a:prstGeom>
          <a:noFill/>
        </p:spPr>
        <p:txBody>
          <a:bodyPr>
            <a:spAutoFit/>
          </a:bodyPr>
          <a:lstStyle/>
          <a:p>
            <a:pPr algn="just" defTabSz="114300" fontAlgn="auto">
              <a:spcBef>
                <a:spcPts val="251"/>
              </a:spcBef>
              <a:spcAft>
                <a:spcPts val="0"/>
              </a:spcAft>
              <a:buClr>
                <a:srgbClr val="F07F09"/>
              </a:buClr>
              <a:buSzPct val="80000"/>
              <a:defRPr/>
            </a:pPr>
            <a:r>
              <a:rPr lang="en-US" sz="1450" dirty="0">
                <a:solidFill>
                  <a:prstClr val="black"/>
                </a:solidFill>
                <a:latin typeface="Times New Roman" panose="02020603050405020304" pitchFamily="18" charset="0"/>
                <a:cs typeface="Times New Roman" panose="02020603050405020304" pitchFamily="18" charset="0"/>
              </a:rPr>
              <a:t>“And of those 16,000, about 2 years ago I formulated just a sort of a stylized FAQ what the principal ways are to be sure that you don’t get money from NSF. And out of all the possible reasons, there were three that came to the front…Now, it varies some across fields.  And I don’t mean to say that this is particularly true of political science, but I want to show it to you because it may give you an additional context for the reasons why scientific proposals fail in the social and behavioral sciences –how to get zero money (EITM Workshop Transcript 2001: 14).”</a:t>
            </a:r>
          </a:p>
        </p:txBody>
      </p:sp>
      <p:sp>
        <p:nvSpPr>
          <p:cNvPr id="5" name="TextBox 4"/>
          <p:cNvSpPr txBox="1"/>
          <p:nvPr/>
        </p:nvSpPr>
        <p:spPr>
          <a:xfrm>
            <a:off x="1571625" y="3036888"/>
            <a:ext cx="8696325" cy="785812"/>
          </a:xfrm>
          <a:prstGeom prst="rect">
            <a:avLst/>
          </a:prstGeom>
          <a:noFill/>
        </p:spPr>
        <p:txBody>
          <a:bodyPr>
            <a:spAutoFit/>
          </a:bodyPr>
          <a:lstStyle/>
          <a:p>
            <a:pPr algn="just" defTabSz="914377" fontAlgn="auto">
              <a:spcBef>
                <a:spcPts val="0"/>
              </a:spcBef>
              <a:spcAft>
                <a:spcPts val="0"/>
              </a:spcAft>
              <a:defRPr/>
            </a:pPr>
            <a:r>
              <a:rPr lang="en-US" sz="1450" dirty="0">
                <a:solidFill>
                  <a:prstClr val="black"/>
                </a:solidFill>
                <a:latin typeface="Times New Roman" panose="02020603050405020304" pitchFamily="18" charset="0"/>
                <a:cs typeface="Times New Roman" panose="02020603050405020304" pitchFamily="18" charset="0"/>
              </a:rPr>
              <a:t>“there will be a well‑developed deductive theory at the beginning, and then the next section will be data, the next section will be empirical  equations, and you’ll look at the empirical stuff and it's just – it’s not connected, or it’s only connected in the vaguest sense (EITM Workshop Transcript 2001: 14-15).” </a:t>
            </a:r>
            <a:endParaRPr lang="en-US" sz="1450" dirty="0">
              <a:latin typeface="+mn-lt"/>
              <a:cs typeface="+mn-cs"/>
            </a:endParaRPr>
          </a:p>
        </p:txBody>
      </p:sp>
      <p:sp>
        <p:nvSpPr>
          <p:cNvPr id="6" name="TextBox 5"/>
          <p:cNvSpPr txBox="1"/>
          <p:nvPr/>
        </p:nvSpPr>
        <p:spPr>
          <a:xfrm>
            <a:off x="1571625" y="3917950"/>
            <a:ext cx="8696325" cy="784225"/>
          </a:xfrm>
          <a:prstGeom prst="rect">
            <a:avLst/>
          </a:prstGeom>
          <a:noFill/>
        </p:spPr>
        <p:txBody>
          <a:bodyPr>
            <a:spAutoFit/>
          </a:bodyPr>
          <a:lstStyle/>
          <a:p>
            <a:pPr algn="just" defTabSz="914400" fontAlgn="auto">
              <a:spcBef>
                <a:spcPts val="251"/>
              </a:spcBef>
              <a:spcAft>
                <a:spcPts val="0"/>
              </a:spcAft>
              <a:buClr>
                <a:srgbClr val="F07F09"/>
              </a:buClr>
              <a:buSzPct val="80000"/>
              <a:defRPr/>
            </a:pPr>
            <a:r>
              <a:rPr lang="en-US" sz="1450" dirty="0">
                <a:solidFill>
                  <a:prstClr val="black"/>
                </a:solidFill>
                <a:latin typeface="Times New Roman" panose="02020603050405020304" pitchFamily="18" charset="0"/>
                <a:cs typeface="Times New Roman" panose="02020603050405020304" pitchFamily="18" charset="0"/>
              </a:rPr>
              <a:t>“I don’t know how many panels I’ve sat in where people say, well, you know, we can't really tell how they’re going to form this proxy from these variables, or we can’t really tell how they’re going to get over the statistical problem with such‑and‑such (EITM Workshop Transcript 2001: 17).”  </a:t>
            </a:r>
          </a:p>
        </p:txBody>
      </p:sp>
      <p:sp>
        <p:nvSpPr>
          <p:cNvPr id="7" name="TextBox 6"/>
          <p:cNvSpPr txBox="1"/>
          <p:nvPr/>
        </p:nvSpPr>
        <p:spPr>
          <a:xfrm>
            <a:off x="1571625" y="4800600"/>
            <a:ext cx="8696325" cy="1246188"/>
          </a:xfrm>
          <a:prstGeom prst="rect">
            <a:avLst/>
          </a:prstGeom>
          <a:noFill/>
        </p:spPr>
        <p:txBody>
          <a:bodyPr>
            <a:spAutoFit/>
          </a:bodyPr>
          <a:lstStyle/>
          <a:p>
            <a:pPr algn="just" defTabSz="914400" fontAlgn="auto">
              <a:spcBef>
                <a:spcPts val="251"/>
              </a:spcBef>
              <a:spcAft>
                <a:spcPts val="0"/>
              </a:spcAft>
              <a:buClr>
                <a:srgbClr val="F07F09"/>
              </a:buClr>
              <a:buSzPct val="80000"/>
              <a:defRPr/>
            </a:pPr>
            <a:r>
              <a:rPr lang="en-US" sz="1450" dirty="0">
                <a:solidFill>
                  <a:prstClr val="black"/>
                </a:solidFill>
                <a:latin typeface="Times New Roman" panose="02020603050405020304" pitchFamily="18" charset="0"/>
                <a:cs typeface="Times New Roman" panose="02020603050405020304" pitchFamily="18" charset="0"/>
              </a:rPr>
              <a:t>“There are many other things that are wrong with proposals, but these two –something wrong with the theory and something wrong with the data or the statistical methods are two of the three most common ones across – and I really don’t think there are very many exceptions to this – across the 18, I think now 19, programs in the social, behavioral, and economic sciences here. So I thought I would just point that out (EITM Workshop Transcript 2001: 16-17).”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350" y="458788"/>
            <a:ext cx="10912475" cy="1052512"/>
          </a:xfrm>
        </p:spPr>
        <p:txBody>
          <a:bodyPr>
            <a:normAutofit fontScale="90000"/>
          </a:bodyPr>
          <a:lstStyle/>
          <a:p>
            <a:pPr algn="ctr" fontAlgn="auto">
              <a:spcAft>
                <a:spcPts val="0"/>
              </a:spcAft>
              <a:defRPr/>
            </a:pPr>
            <a:r>
              <a:rPr lang="en-US" dirty="0">
                <a:solidFill>
                  <a:srgbClr val="C00000"/>
                </a:solidFill>
                <a:latin typeface="Times New Roman" panose="02020603050405020304" pitchFamily="18" charset="0"/>
                <a:cs typeface="Times New Roman" panose="02020603050405020304" pitchFamily="18" charset="0"/>
              </a:rPr>
              <a:t>Problem </a:t>
            </a:r>
            <a:r>
              <a:rPr lang="en-US" dirty="0" smtClean="0">
                <a:solidFill>
                  <a:srgbClr val="C00000"/>
                </a:solidFill>
                <a:latin typeface="Times New Roman" panose="02020603050405020304" pitchFamily="18" charset="0"/>
                <a:cs typeface="Times New Roman" panose="02020603050405020304" pitchFamily="18" charset="0"/>
              </a:rPr>
              <a:t>Diagnosis: Compartmentalization,  </a:t>
            </a:r>
            <a:r>
              <a:rPr lang="en-US" dirty="0" err="1" smtClean="0">
                <a:solidFill>
                  <a:srgbClr val="C00000"/>
                </a:solidFill>
                <a:latin typeface="Times New Roman" panose="02020603050405020304" pitchFamily="18" charset="0"/>
                <a:cs typeface="Times New Roman" panose="02020603050405020304" pitchFamily="18" charset="0"/>
              </a:rPr>
              <a:t>Siloed</a:t>
            </a:r>
            <a:r>
              <a:rPr lang="en-US" dirty="0" smtClean="0">
                <a:solidFill>
                  <a:srgbClr val="C00000"/>
                </a:solidFill>
                <a:latin typeface="Times New Roman" panose="02020603050405020304" pitchFamily="18" charset="0"/>
                <a:cs typeface="Times New Roman" panose="02020603050405020304" pitchFamily="18" charset="0"/>
              </a:rPr>
              <a:t> </a:t>
            </a:r>
            <a:r>
              <a:rPr lang="en-US" dirty="0">
                <a:solidFill>
                  <a:srgbClr val="C00000"/>
                </a:solidFill>
                <a:latin typeface="Times New Roman" panose="02020603050405020304" pitchFamily="18" charset="0"/>
                <a:cs typeface="Times New Roman" panose="02020603050405020304" pitchFamily="18" charset="0"/>
              </a:rPr>
              <a:t>Training and Thinking in Methodology</a:t>
            </a:r>
          </a:p>
        </p:txBody>
      </p:sp>
      <p:sp>
        <p:nvSpPr>
          <p:cNvPr id="3" name="Content Placeholder 2"/>
          <p:cNvSpPr>
            <a:spLocks noGrp="1"/>
          </p:cNvSpPr>
          <p:nvPr>
            <p:ph idx="1"/>
          </p:nvPr>
        </p:nvSpPr>
        <p:spPr>
          <a:xfrm>
            <a:off x="571500" y="1704975"/>
            <a:ext cx="10963275" cy="4514850"/>
          </a:xfrm>
        </p:spPr>
        <p:txBody>
          <a:bodyPr>
            <a:normAutofit/>
          </a:bodyPr>
          <a:lstStyle/>
          <a:p>
            <a:pPr marL="265169" indent="-265169" algn="just" fontAlgn="auto">
              <a:spcBef>
                <a:spcPts val="0"/>
              </a:spcBef>
              <a:spcAft>
                <a:spcPts val="0"/>
              </a:spcAft>
              <a:buClr>
                <a:srgbClr val="C00000"/>
              </a:buClr>
              <a:buFont typeface="Wingdings 2"/>
              <a:buChar char=""/>
              <a:defRPr/>
            </a:pPr>
            <a:r>
              <a:rPr lang="en-US" sz="1600" dirty="0" smtClean="0">
                <a:latin typeface="Times New Roman" panose="02020603050405020304" pitchFamily="18" charset="0"/>
                <a:cs typeface="Times New Roman" panose="02020603050405020304" pitchFamily="18" charset="0"/>
              </a:rPr>
              <a:t>“Isolation </a:t>
            </a:r>
            <a:r>
              <a:rPr lang="en-US" sz="1600" dirty="0">
                <a:latin typeface="Times New Roman" panose="02020603050405020304" pitchFamily="18" charset="0"/>
                <a:cs typeface="Times New Roman" panose="02020603050405020304" pitchFamily="18" charset="0"/>
              </a:rPr>
              <a:t>– </a:t>
            </a:r>
            <a:r>
              <a:rPr lang="en-US" sz="1600" b="1" i="1" dirty="0">
                <a:solidFill>
                  <a:srgbClr val="C00000"/>
                </a:solidFill>
                <a:latin typeface="Times New Roman" panose="02020603050405020304" pitchFamily="18" charset="0"/>
                <a:cs typeface="Times New Roman" panose="02020603050405020304" pitchFamily="18" charset="0"/>
              </a:rPr>
              <a:t>compartmentalization</a:t>
            </a:r>
            <a:r>
              <a:rPr lang="en-US" sz="1600" dirty="0">
                <a:latin typeface="Times New Roman" panose="02020603050405020304" pitchFamily="18" charset="0"/>
                <a:cs typeface="Times New Roman" panose="02020603050405020304" pitchFamily="18" charset="0"/>
              </a:rPr>
              <a:t> – of fields and sub-fields is the </a:t>
            </a:r>
            <a:r>
              <a:rPr lang="en-US" sz="1600" i="1" dirty="0">
                <a:latin typeface="Times New Roman" panose="02020603050405020304" pitchFamily="18" charset="0"/>
                <a:cs typeface="Times New Roman" panose="02020603050405020304" pitchFamily="18" charset="0"/>
              </a:rPr>
              <a:t>status quo</a:t>
            </a:r>
            <a:r>
              <a:rPr lang="en-US" sz="1600" dirty="0">
                <a:latin typeface="Times New Roman" panose="02020603050405020304" pitchFamily="18" charset="0"/>
                <a:cs typeface="Times New Roman" panose="02020603050405020304" pitchFamily="18" charset="0"/>
              </a:rPr>
              <a:t> in political </a:t>
            </a:r>
            <a:r>
              <a:rPr lang="en-US" sz="1600" dirty="0" smtClean="0">
                <a:latin typeface="Times New Roman" panose="02020603050405020304" pitchFamily="18" charset="0"/>
                <a:cs typeface="Times New Roman" panose="02020603050405020304" pitchFamily="18" charset="0"/>
              </a:rPr>
              <a:t>science…current </a:t>
            </a:r>
            <a:r>
              <a:rPr lang="en-US" sz="1600" dirty="0">
                <a:latin typeface="Times New Roman" panose="02020603050405020304" pitchFamily="18" charset="0"/>
                <a:cs typeface="Times New Roman" panose="02020603050405020304" pitchFamily="18" charset="0"/>
              </a:rPr>
              <a:t>field and sub-field structure exacerbates the separation between formal and empirical modeling. For example, focusing on a question that is particular to American Politics increases specialization and, turn, discourages integrating approaches and theories that would best come about from studying a particular research question in many countries (EITM Report 2002: 6</a:t>
            </a:r>
            <a:r>
              <a:rPr lang="en-US" sz="1600" dirty="0" smtClean="0">
                <a:latin typeface="Times New Roman" panose="02020603050405020304" pitchFamily="18" charset="0"/>
                <a:cs typeface="Times New Roman" panose="02020603050405020304" pitchFamily="18" charset="0"/>
              </a:rPr>
              <a:t>).” </a:t>
            </a:r>
          </a:p>
          <a:p>
            <a:pPr marL="0" indent="0" algn="just" fontAlgn="auto">
              <a:spcBef>
                <a:spcPts val="0"/>
              </a:spcBef>
              <a:spcAft>
                <a:spcPts val="0"/>
              </a:spcAft>
              <a:buClr>
                <a:srgbClr val="C00000"/>
              </a:buClr>
              <a:buFont typeface="Wingdings 2"/>
              <a:buNone/>
              <a:defRPr/>
            </a:pPr>
            <a:endParaRPr lang="en-US" sz="1000" dirty="0">
              <a:latin typeface="Times New Roman" panose="02020603050405020304" pitchFamily="18" charset="0"/>
              <a:cs typeface="Times New Roman" panose="02020603050405020304" pitchFamily="18" charset="0"/>
            </a:endParaRPr>
          </a:p>
          <a:p>
            <a:pPr marL="285750" indent="-285750" algn="just" fontAlgn="auto">
              <a:spcBef>
                <a:spcPts val="0"/>
              </a:spcBef>
              <a:spcAft>
                <a:spcPts val="0"/>
              </a:spcAft>
              <a:buClr>
                <a:srgbClr val="C00000"/>
              </a:buClr>
              <a:buSzPct val="100000"/>
              <a:buFont typeface="Wingdings" panose="05000000000000000000" pitchFamily="2" charset="2"/>
              <a:buChar char="q"/>
              <a:defRPr/>
            </a:pPr>
            <a:r>
              <a:rPr lang="en-US" sz="1600" dirty="0">
                <a:latin typeface="Times New Roman" panose="02020603050405020304" pitchFamily="18" charset="0"/>
                <a:cs typeface="Times New Roman" panose="02020603050405020304" pitchFamily="18" charset="0"/>
              </a:rPr>
              <a:t>Moreover, field and sub-field isolation reinforces separation between formal and empirical analysis including the belief that </a:t>
            </a:r>
            <a:r>
              <a:rPr lang="en-US" sz="1600" dirty="0" smtClean="0">
                <a:latin typeface="Times New Roman" panose="02020603050405020304" pitchFamily="18" charset="0"/>
                <a:cs typeface="Times New Roman" panose="02020603050405020304" pitchFamily="18" charset="0"/>
              </a:rPr>
              <a:t>an:</a:t>
            </a:r>
          </a:p>
          <a:p>
            <a:pPr marL="228594" indent="0" algn="just" fontAlgn="auto">
              <a:spcBef>
                <a:spcPts val="0"/>
              </a:spcBef>
              <a:spcAft>
                <a:spcPts val="0"/>
              </a:spcAft>
              <a:buClr>
                <a:srgbClr val="C00000"/>
              </a:buClr>
              <a:buFont typeface="Wingdings 2"/>
              <a:buNone/>
              <a:defRPr/>
            </a:pPr>
            <a:endParaRPr lang="en-US" sz="1000" dirty="0" smtClean="0">
              <a:latin typeface="Times New Roman" panose="02020603050405020304" pitchFamily="18" charset="0"/>
              <a:cs typeface="Times New Roman" panose="02020603050405020304" pitchFamily="18" charset="0"/>
            </a:endParaRPr>
          </a:p>
          <a:p>
            <a:pPr marL="228594" indent="0" algn="just" fontAlgn="auto">
              <a:spcBef>
                <a:spcPts val="0"/>
              </a:spcBef>
              <a:spcAft>
                <a:spcPts val="0"/>
              </a:spcAft>
              <a:buClr>
                <a:srgbClr val="C00000"/>
              </a:buClr>
              <a:buFont typeface="Wingdings 2"/>
              <a:buNone/>
              <a:defRPr/>
            </a:pPr>
            <a:endParaRPr lang="en-US" sz="1000" dirty="0">
              <a:latin typeface="Times New Roman" panose="02020603050405020304" pitchFamily="18" charset="0"/>
              <a:cs typeface="Times New Roman" panose="02020603050405020304" pitchFamily="18" charset="0"/>
            </a:endParaRPr>
          </a:p>
          <a:p>
            <a:pPr marL="1028674" indent="-742932" algn="just" fontAlgn="auto">
              <a:spcBef>
                <a:spcPts val="0"/>
              </a:spcBef>
              <a:spcAft>
                <a:spcPts val="0"/>
              </a:spcAft>
              <a:buFont typeface="Wingdings 2"/>
              <a:buNone/>
              <a:defRPr/>
            </a:pPr>
            <a:r>
              <a:rPr lang="en-US" sz="1600" dirty="0">
                <a:latin typeface="Times New Roman" panose="02020603050405020304" pitchFamily="18" charset="0"/>
                <a:cs typeface="Times New Roman" panose="02020603050405020304" pitchFamily="18" charset="0"/>
              </a:rPr>
              <a:t>	</a:t>
            </a:r>
            <a:endParaRPr lang="en-US" sz="1600" dirty="0" smtClean="0">
              <a:latin typeface="Times New Roman" panose="02020603050405020304" pitchFamily="18" charset="0"/>
              <a:cs typeface="Times New Roman" panose="02020603050405020304" pitchFamily="18" charset="0"/>
            </a:endParaRPr>
          </a:p>
          <a:p>
            <a:pPr marL="1028674" indent="-742932" algn="just" fontAlgn="auto">
              <a:spcBef>
                <a:spcPts val="0"/>
              </a:spcBef>
              <a:spcAft>
                <a:spcPts val="0"/>
              </a:spcAft>
              <a:buFont typeface="Wingdings 2"/>
              <a:buNone/>
              <a:defRPr/>
            </a:pPr>
            <a:r>
              <a:rPr lang="en-US" sz="1600" dirty="0" smtClean="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pPr marL="1028674" indent="-742932" algn="just" fontAlgn="auto">
              <a:spcBef>
                <a:spcPts val="0"/>
              </a:spcBef>
              <a:spcAft>
                <a:spcPts val="0"/>
              </a:spcAft>
              <a:buFont typeface="Wingdings 2"/>
              <a:buNone/>
              <a:defRPr/>
            </a:pPr>
            <a:endParaRPr lang="en-US" sz="1400" dirty="0">
              <a:latin typeface="Times New Roman" panose="02020603050405020304" pitchFamily="18" charset="0"/>
              <a:cs typeface="Times New Roman" panose="02020603050405020304" pitchFamily="18" charset="0"/>
            </a:endParaRPr>
          </a:p>
          <a:p>
            <a:pPr marL="285750" indent="-285750" algn="just" fontAlgn="auto">
              <a:spcBef>
                <a:spcPts val="0"/>
              </a:spcBef>
              <a:spcAft>
                <a:spcPts val="0"/>
              </a:spcAft>
              <a:buClr>
                <a:srgbClr val="C00000"/>
              </a:buClr>
              <a:buSzPct val="100000"/>
              <a:buFont typeface="Wingdings" panose="05000000000000000000" pitchFamily="2" charset="2"/>
              <a:buChar char="q"/>
              <a:defRPr/>
            </a:pPr>
            <a:r>
              <a:rPr lang="en-US" sz="1600" dirty="0">
                <a:latin typeface="Times New Roman" panose="02020603050405020304" pitchFamily="18" charset="0"/>
                <a:cs typeface="Times New Roman" panose="02020603050405020304" pitchFamily="18" charset="0"/>
              </a:rPr>
              <a:t>The consequence of this divide is not neutral in its effect; indeed the effect can be negative. In particular</a:t>
            </a:r>
            <a:r>
              <a:rPr lang="en-US" sz="1600" dirty="0" smtClean="0">
                <a:latin typeface="Times New Roman" panose="02020603050405020304" pitchFamily="18" charset="0"/>
                <a:cs typeface="Times New Roman" panose="02020603050405020304" pitchFamily="18" charset="0"/>
              </a:rPr>
              <a:t>:</a:t>
            </a:r>
          </a:p>
          <a:p>
            <a:pPr marL="228594" indent="0" algn="just" fontAlgn="auto">
              <a:spcBef>
                <a:spcPts val="0"/>
              </a:spcBef>
              <a:spcAft>
                <a:spcPts val="0"/>
              </a:spcAft>
              <a:buClr>
                <a:srgbClr val="C00000"/>
              </a:buClr>
              <a:buFont typeface="Wingdings 2"/>
              <a:buNone/>
              <a:defRPr/>
            </a:pPr>
            <a:endParaRPr lang="en-US" sz="1600" dirty="0">
              <a:latin typeface="Times New Roman" panose="02020603050405020304" pitchFamily="18" charset="0"/>
              <a:cs typeface="Times New Roman" panose="02020603050405020304" pitchFamily="18" charset="0"/>
            </a:endParaRPr>
          </a:p>
          <a:p>
            <a:pPr marL="1028674" indent="-1028674" algn="just" fontAlgn="auto">
              <a:spcBef>
                <a:spcPts val="0"/>
              </a:spcBef>
              <a:spcAft>
                <a:spcPts val="0"/>
              </a:spcAft>
              <a:buFont typeface="Wingdings 2"/>
              <a:buNone/>
              <a:defRPr/>
            </a:pPr>
            <a:r>
              <a:rPr lang="en-US" sz="1600" dirty="0" smtClean="0">
                <a:latin typeface="Times New Roman" panose="02020603050405020304" pitchFamily="18" charset="0"/>
                <a:cs typeface="Times New Roman" panose="02020603050405020304" pitchFamily="18" charset="0"/>
              </a:rPr>
              <a:t>	</a:t>
            </a:r>
            <a:endParaRPr lang="en-US" sz="1000" b="1" i="1" dirty="0" smtClean="0">
              <a:latin typeface="Times New Roman" panose="02020603050405020304" pitchFamily="18" charset="0"/>
              <a:cs typeface="Times New Roman" panose="02020603050405020304" pitchFamily="18" charset="0"/>
            </a:endParaRPr>
          </a:p>
        </p:txBody>
      </p:sp>
      <p:sp>
        <p:nvSpPr>
          <p:cNvPr id="12292" name="TextBox 3"/>
          <p:cNvSpPr txBox="1">
            <a:spLocks noChangeArrowheads="1"/>
          </p:cNvSpPr>
          <p:nvPr/>
        </p:nvSpPr>
        <p:spPr bwMode="auto">
          <a:xfrm>
            <a:off x="1504950" y="3200400"/>
            <a:ext cx="8743950" cy="830263"/>
          </a:xfrm>
          <a:prstGeom prst="rect">
            <a:avLst/>
          </a:prstGeom>
          <a:noFill/>
          <a:ln w="9525">
            <a:noFill/>
            <a:miter lim="800000"/>
            <a:headEnd/>
            <a:tailEnd/>
          </a:ln>
        </p:spPr>
        <p:txBody>
          <a:bodyPr>
            <a:spAutoFit/>
          </a:bodyPr>
          <a:lstStyle/>
          <a:p>
            <a:r>
              <a:rPr lang="en-US" sz="1600">
                <a:solidFill>
                  <a:srgbClr val="000000"/>
                </a:solidFill>
                <a:latin typeface="Times New Roman" pitchFamily="18" charset="0"/>
                <a:cs typeface="Times New Roman" pitchFamily="18" charset="0"/>
              </a:rPr>
              <a:t>“outdated perspective about formal and empirical analysis is the assertion that these technical-analytical approaches are simply interesting intellectual enterprises that lack political and social relevance (EITM Report 2002: 6).” </a:t>
            </a:r>
            <a:endParaRPr lang="en-US"/>
          </a:p>
        </p:txBody>
      </p:sp>
      <p:sp>
        <p:nvSpPr>
          <p:cNvPr id="12293" name="TextBox 4"/>
          <p:cNvSpPr txBox="1">
            <a:spLocks noChangeArrowheads="1"/>
          </p:cNvSpPr>
          <p:nvPr/>
        </p:nvSpPr>
        <p:spPr bwMode="auto">
          <a:xfrm>
            <a:off x="1504950" y="4476750"/>
            <a:ext cx="8743950" cy="1323975"/>
          </a:xfrm>
          <a:prstGeom prst="rect">
            <a:avLst/>
          </a:prstGeom>
          <a:noFill/>
          <a:ln w="9525">
            <a:noFill/>
            <a:miter lim="800000"/>
            <a:headEnd/>
            <a:tailEnd/>
          </a:ln>
        </p:spPr>
        <p:txBody>
          <a:bodyPr>
            <a:spAutoFit/>
          </a:bodyPr>
          <a:lstStyle/>
          <a:p>
            <a:pPr algn="just" defTabSz="914400">
              <a:buClr>
                <a:srgbClr val="F07F09"/>
              </a:buClr>
              <a:buSzPct val="80000"/>
            </a:pPr>
            <a:r>
              <a:rPr lang="en-US" sz="1600">
                <a:solidFill>
                  <a:srgbClr val="000000"/>
                </a:solidFill>
                <a:latin typeface="Times New Roman" pitchFamily="18" charset="0"/>
                <a:cs typeface="Times New Roman" pitchFamily="18" charset="0"/>
              </a:rPr>
              <a:t>“a good deal of research in political science is competent in one technical area, but lacking in another, that is, a formal approach with substandard (or no) empirical tests or an empirical approach without formal clarity. Such impaired competency contributes to a failure to identify the proximate causes explicated in a theory and, in turn, increases the difficulty of achieving a meaningful increase in scientific knowledge (EITM Report 2002: 1).”</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875" y="457200"/>
            <a:ext cx="10912475" cy="1050925"/>
          </a:xfrm>
        </p:spPr>
        <p:txBody>
          <a:bodyPr>
            <a:normAutofit fontScale="90000"/>
          </a:bodyPr>
          <a:lstStyle/>
          <a:p>
            <a:pPr algn="ctr" fontAlgn="auto">
              <a:spcAft>
                <a:spcPts val="0"/>
              </a:spcAft>
              <a:defRPr/>
            </a:pPr>
            <a:r>
              <a:rPr lang="en-US" dirty="0">
                <a:solidFill>
                  <a:srgbClr val="C00000"/>
                </a:solidFill>
                <a:latin typeface="Times New Roman" panose="02020603050405020304" pitchFamily="18" charset="0"/>
                <a:cs typeface="Times New Roman" panose="02020603050405020304" pitchFamily="18" charset="0"/>
              </a:rPr>
              <a:t>Problem Diagnosis: </a:t>
            </a:r>
            <a:r>
              <a:rPr lang="en-US" dirty="0" smtClean="0">
                <a:solidFill>
                  <a:srgbClr val="C00000"/>
                </a:solidFill>
                <a:latin typeface="Times New Roman" panose="02020603050405020304" pitchFamily="18" charset="0"/>
                <a:cs typeface="Times New Roman" panose="02020603050405020304" pitchFamily="18" charset="0"/>
              </a:rPr>
              <a:t>Compartmentalization,  </a:t>
            </a:r>
            <a:r>
              <a:rPr lang="en-US" dirty="0" err="1" smtClean="0">
                <a:solidFill>
                  <a:srgbClr val="C00000"/>
                </a:solidFill>
                <a:latin typeface="Times New Roman" panose="02020603050405020304" pitchFamily="18" charset="0"/>
                <a:cs typeface="Times New Roman" panose="02020603050405020304" pitchFamily="18" charset="0"/>
              </a:rPr>
              <a:t>Siloed</a:t>
            </a:r>
            <a:r>
              <a:rPr lang="en-US" dirty="0" smtClean="0">
                <a:solidFill>
                  <a:srgbClr val="C00000"/>
                </a:solidFill>
                <a:latin typeface="Times New Roman" panose="02020603050405020304" pitchFamily="18" charset="0"/>
                <a:cs typeface="Times New Roman" panose="02020603050405020304" pitchFamily="18" charset="0"/>
              </a:rPr>
              <a:t> </a:t>
            </a:r>
            <a:r>
              <a:rPr lang="en-US" dirty="0">
                <a:solidFill>
                  <a:srgbClr val="C00000"/>
                </a:solidFill>
                <a:latin typeface="Times New Roman" panose="02020603050405020304" pitchFamily="18" charset="0"/>
                <a:cs typeface="Times New Roman" panose="02020603050405020304" pitchFamily="18" charset="0"/>
              </a:rPr>
              <a:t>Training and Thinking in Methodology</a:t>
            </a:r>
            <a:endParaRPr lang="en-US" dirty="0">
              <a:solidFill>
                <a:schemeClr val="accent1">
                  <a:tint val="88000"/>
                  <a:satMod val="150000"/>
                </a:schemeClr>
              </a:solidFill>
            </a:endParaRPr>
          </a:p>
        </p:txBody>
      </p:sp>
      <p:sp>
        <p:nvSpPr>
          <p:cNvPr id="3" name="Content Placeholder 2"/>
          <p:cNvSpPr>
            <a:spLocks noGrp="1"/>
          </p:cNvSpPr>
          <p:nvPr>
            <p:ph idx="1"/>
          </p:nvPr>
        </p:nvSpPr>
        <p:spPr>
          <a:xfrm>
            <a:off x="552450" y="1514475"/>
            <a:ext cx="10915650" cy="4476750"/>
          </a:xfrm>
        </p:spPr>
        <p:txBody>
          <a:bodyPr>
            <a:normAutofit/>
          </a:bodyPr>
          <a:lstStyle/>
          <a:p>
            <a:pPr marL="265169" indent="-265169" algn="just" fontAlgn="auto">
              <a:spcBef>
                <a:spcPts val="0"/>
              </a:spcBef>
              <a:spcAft>
                <a:spcPts val="0"/>
              </a:spcAft>
              <a:buClr>
                <a:srgbClr val="C00000"/>
              </a:buClr>
              <a:buFont typeface="Wingdings 2"/>
              <a:buChar char=""/>
              <a:defRPr/>
            </a:pPr>
            <a:r>
              <a:rPr lang="en-US" sz="1800" b="1" i="1" dirty="0">
                <a:latin typeface="Times New Roman" panose="02020603050405020304" pitchFamily="18" charset="0"/>
                <a:cs typeface="Times New Roman" panose="02020603050405020304" pitchFamily="18" charset="0"/>
              </a:rPr>
              <a:t>Siloed Training:</a:t>
            </a:r>
          </a:p>
          <a:p>
            <a:pPr marL="514338" indent="-514338" algn="just" fontAlgn="auto">
              <a:spcBef>
                <a:spcPts val="0"/>
              </a:spcBef>
              <a:spcAft>
                <a:spcPts val="0"/>
              </a:spcAft>
              <a:buClr>
                <a:srgbClr val="C00000"/>
              </a:buClr>
              <a:buFont typeface="+mj-lt"/>
              <a:buAutoNum type="arabicPeriod"/>
              <a:defRPr/>
            </a:pPr>
            <a:r>
              <a:rPr lang="en-US" sz="1800" dirty="0">
                <a:latin typeface="Times New Roman" panose="02020603050405020304" pitchFamily="18" charset="0"/>
                <a:cs typeface="Times New Roman" panose="02020603050405020304" pitchFamily="18" charset="0"/>
              </a:rPr>
              <a:t>Consequences for Formal Modeling.</a:t>
            </a:r>
          </a:p>
          <a:p>
            <a:pPr marL="0" indent="0" algn="just" fontAlgn="auto">
              <a:spcBef>
                <a:spcPts val="0"/>
              </a:spcBef>
              <a:spcAft>
                <a:spcPts val="0"/>
              </a:spcAft>
              <a:buClr>
                <a:srgbClr val="C00000"/>
              </a:buClr>
              <a:buFont typeface="Wingdings 2"/>
              <a:buNone/>
              <a:defRPr/>
            </a:pPr>
            <a:endParaRPr lang="en-US" sz="2000" dirty="0" smtClean="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Clr>
                <a:srgbClr val="C00000"/>
              </a:buClr>
              <a:buFont typeface="Wingdings 2"/>
              <a:buNone/>
              <a:defRPr/>
            </a:pPr>
            <a:endParaRPr lang="en-US" sz="2900" dirty="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Clr>
                <a:srgbClr val="C00000"/>
              </a:buClr>
              <a:buFont typeface="Wingdings 2"/>
              <a:buNone/>
              <a:defRPr/>
            </a:pPr>
            <a:endParaRPr lang="en-US" sz="2900" dirty="0" smtClean="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Clr>
                <a:srgbClr val="C00000"/>
              </a:buClr>
              <a:buFont typeface="Wingdings 2"/>
              <a:buNone/>
              <a:defRPr/>
            </a:pPr>
            <a:endParaRPr lang="en-US" sz="2900" dirty="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Clr>
                <a:srgbClr val="C00000"/>
              </a:buClr>
              <a:buFont typeface="Wingdings 2"/>
              <a:buNone/>
              <a:defRPr/>
            </a:pPr>
            <a:endParaRPr lang="en-US" sz="1100" dirty="0">
              <a:latin typeface="Times New Roman" panose="02020603050405020304" pitchFamily="18" charset="0"/>
              <a:cs typeface="Times New Roman" panose="02020603050405020304" pitchFamily="18" charset="0"/>
            </a:endParaRPr>
          </a:p>
          <a:p>
            <a:pPr marL="514338" indent="-514338" algn="just" fontAlgn="auto">
              <a:spcBef>
                <a:spcPts val="1200"/>
              </a:spcBef>
              <a:spcAft>
                <a:spcPts val="0"/>
              </a:spcAft>
              <a:buClr>
                <a:srgbClr val="C00000"/>
              </a:buClr>
              <a:buFont typeface="+mj-lt"/>
              <a:buAutoNum type="arabicPeriod" startAt="2"/>
              <a:defRPr/>
            </a:pPr>
            <a:r>
              <a:rPr lang="en-US" sz="1800" dirty="0" smtClean="0">
                <a:latin typeface="Times New Roman" panose="02020603050405020304" pitchFamily="18" charset="0"/>
                <a:cs typeface="Times New Roman" panose="02020603050405020304" pitchFamily="18" charset="0"/>
              </a:rPr>
              <a:t>Consequences </a:t>
            </a:r>
            <a:r>
              <a:rPr lang="en-US" sz="1800" dirty="0">
                <a:latin typeface="Times New Roman" panose="02020603050405020304" pitchFamily="18" charset="0"/>
                <a:cs typeface="Times New Roman" panose="02020603050405020304" pitchFamily="18" charset="0"/>
              </a:rPr>
              <a:t>for Empirical Modeling.</a:t>
            </a:r>
          </a:p>
          <a:p>
            <a:pPr marL="0" indent="0" algn="just" fontAlgn="auto">
              <a:spcBef>
                <a:spcPts val="0"/>
              </a:spcBef>
              <a:spcAft>
                <a:spcPts val="0"/>
              </a:spcAft>
              <a:buClr>
                <a:srgbClr val="C00000"/>
              </a:buClr>
              <a:buFont typeface="Wingdings 2"/>
              <a:buNone/>
              <a:defRPr/>
            </a:pPr>
            <a:endParaRPr lang="en-US" b="1" dirty="0" smtClean="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Clr>
                <a:srgbClr val="C00000"/>
              </a:buClr>
              <a:buFont typeface="Wingdings 2"/>
              <a:buNone/>
              <a:defRPr/>
            </a:pPr>
            <a:endParaRPr lang="en-US" b="1" dirty="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Clr>
                <a:srgbClr val="C00000"/>
              </a:buClr>
              <a:buFont typeface="Wingdings 2"/>
              <a:buNone/>
              <a:defRPr/>
            </a:pPr>
            <a:endParaRPr lang="en-US" b="1" dirty="0" smtClean="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Clr>
                <a:srgbClr val="C00000"/>
              </a:buClr>
              <a:buFont typeface="Wingdings 2"/>
              <a:buNone/>
              <a:defRPr/>
            </a:pPr>
            <a:endParaRPr lang="en-US" b="1" dirty="0">
              <a:latin typeface="Times New Roman" panose="02020603050405020304" pitchFamily="18" charset="0"/>
              <a:cs typeface="Times New Roman" panose="02020603050405020304" pitchFamily="18" charset="0"/>
            </a:endParaRPr>
          </a:p>
          <a:p>
            <a:pPr marL="0" indent="0" algn="just" fontAlgn="auto">
              <a:spcBef>
                <a:spcPts val="0"/>
              </a:spcBef>
              <a:spcAft>
                <a:spcPts val="0"/>
              </a:spcAft>
              <a:buClr>
                <a:srgbClr val="C00000"/>
              </a:buClr>
              <a:buFont typeface="Wingdings 2"/>
              <a:buNone/>
              <a:defRPr/>
            </a:pPr>
            <a:endParaRPr lang="en-US" b="1" dirty="0">
              <a:latin typeface="Times New Roman" panose="02020603050405020304" pitchFamily="18" charset="0"/>
              <a:cs typeface="Times New Roman" panose="02020603050405020304" pitchFamily="18" charset="0"/>
            </a:endParaRPr>
          </a:p>
        </p:txBody>
      </p:sp>
      <p:sp>
        <p:nvSpPr>
          <p:cNvPr id="13316" name="TextBox 3"/>
          <p:cNvSpPr txBox="1">
            <a:spLocks noChangeArrowheads="1"/>
          </p:cNvSpPr>
          <p:nvPr/>
        </p:nvSpPr>
        <p:spPr bwMode="auto">
          <a:xfrm>
            <a:off x="1514475" y="2143125"/>
            <a:ext cx="8705850" cy="1924050"/>
          </a:xfrm>
          <a:prstGeom prst="rect">
            <a:avLst/>
          </a:prstGeom>
          <a:noFill/>
          <a:ln w="9525">
            <a:noFill/>
            <a:miter lim="800000"/>
            <a:headEnd/>
            <a:tailEnd/>
          </a:ln>
        </p:spPr>
        <p:txBody>
          <a:bodyPr>
            <a:spAutoFit/>
          </a:bodyPr>
          <a:lstStyle/>
          <a:p>
            <a:pPr algn="just" defTabSz="914400">
              <a:buClr>
                <a:srgbClr val="F07F09"/>
              </a:buClr>
              <a:buSzPct val="80000"/>
            </a:pPr>
            <a:r>
              <a:rPr lang="en-US" sz="1700">
                <a:solidFill>
                  <a:srgbClr val="000000"/>
                </a:solidFill>
                <a:latin typeface="Times New Roman" pitchFamily="18" charset="0"/>
                <a:cs typeface="Times New Roman" pitchFamily="18" charset="0"/>
              </a:rPr>
              <a:t>“Many formal modelers feel uncomfortable with powerful empirical concepts such as social norms, limited rationality, and psychological factors such as personality and identity. The usual argument is that formal models are not meant to fit data, or should not be. While there is much to be learned from pure theory and abstract formal arguments, the formal modeling isolation reinforces distance from basic circumstances that these abstract models could help to illuminate. This isolation also contributes to the basic misunderstanding noted above about the great attributes formal modeling brings to the scientific process (</a:t>
            </a:r>
            <a:r>
              <a:rPr lang="en-US" sz="1700">
                <a:latin typeface="Times New Roman" pitchFamily="18" charset="0"/>
                <a:cs typeface="Times New Roman" pitchFamily="18" charset="0"/>
              </a:rPr>
              <a:t>EITM Report 2002: </a:t>
            </a:r>
            <a:r>
              <a:rPr lang="en-US" sz="1700">
                <a:solidFill>
                  <a:srgbClr val="000000"/>
                </a:solidFill>
                <a:latin typeface="Times New Roman" pitchFamily="18" charset="0"/>
                <a:cs typeface="Times New Roman" pitchFamily="18" charset="0"/>
              </a:rPr>
              <a:t>6-7).”  </a:t>
            </a:r>
          </a:p>
        </p:txBody>
      </p:sp>
      <p:sp>
        <p:nvSpPr>
          <p:cNvPr id="13317" name="TextBox 4"/>
          <p:cNvSpPr txBox="1">
            <a:spLocks noChangeArrowheads="1"/>
          </p:cNvSpPr>
          <p:nvPr/>
        </p:nvSpPr>
        <p:spPr bwMode="auto">
          <a:xfrm>
            <a:off x="1514475" y="4371975"/>
            <a:ext cx="8705850" cy="1646238"/>
          </a:xfrm>
          <a:prstGeom prst="rect">
            <a:avLst/>
          </a:prstGeom>
          <a:noFill/>
          <a:ln w="9525">
            <a:noFill/>
            <a:miter lim="800000"/>
            <a:headEnd/>
            <a:tailEnd/>
          </a:ln>
        </p:spPr>
        <p:txBody>
          <a:bodyPr>
            <a:spAutoFit/>
          </a:bodyPr>
          <a:lstStyle/>
          <a:p>
            <a:pPr marL="0" lvl="1" indent="0" algn="just"/>
            <a:r>
              <a:rPr lang="en-US" sz="1800">
                <a:latin typeface="Times New Roman" pitchFamily="18" charset="0"/>
                <a:cs typeface="Times New Roman" pitchFamily="18" charset="0"/>
              </a:rPr>
              <a:t>“Empirical modeling isolation, on the other hand, is equally guilty of not advancing scientific understanding when it fails to incorporate their “more complex and general assumptions” into a mathematically identified model with direct and testable implications. Instead “errors” or “confounding variables” that derail the inferential process are treated as statistical problems that require only statistical fixes (EITM Report 2002: 7).” </a:t>
            </a:r>
          </a:p>
          <a:p>
            <a:endParaRPr lang="en-US" sz="11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350" y="458788"/>
            <a:ext cx="10912475" cy="1052512"/>
          </a:xfrm>
        </p:spPr>
        <p:txBody>
          <a:bodyPr>
            <a:normAutofit fontScale="90000"/>
          </a:bodyPr>
          <a:lstStyle/>
          <a:p>
            <a:pPr algn="ctr" fontAlgn="auto">
              <a:spcAft>
                <a:spcPts val="0"/>
              </a:spcAft>
              <a:defRPr/>
            </a:pPr>
            <a:r>
              <a:rPr lang="en-US" dirty="0">
                <a:solidFill>
                  <a:srgbClr val="C00000"/>
                </a:solidFill>
                <a:latin typeface="Times New Roman" panose="02020603050405020304" pitchFamily="18" charset="0"/>
                <a:cs typeface="Times New Roman" panose="02020603050405020304" pitchFamily="18" charset="0"/>
              </a:rPr>
              <a:t>Problem </a:t>
            </a:r>
            <a:r>
              <a:rPr lang="en-US" dirty="0" smtClean="0">
                <a:solidFill>
                  <a:srgbClr val="C00000"/>
                </a:solidFill>
                <a:latin typeface="Times New Roman" panose="02020603050405020304" pitchFamily="18" charset="0"/>
                <a:cs typeface="Times New Roman" panose="02020603050405020304" pitchFamily="18" charset="0"/>
              </a:rPr>
              <a:t>Diagnosis: Compartmentalization,  </a:t>
            </a:r>
            <a:r>
              <a:rPr lang="en-US" dirty="0" err="1" smtClean="0">
                <a:solidFill>
                  <a:srgbClr val="C00000"/>
                </a:solidFill>
                <a:latin typeface="Times New Roman" panose="02020603050405020304" pitchFamily="18" charset="0"/>
                <a:cs typeface="Times New Roman" panose="02020603050405020304" pitchFamily="18" charset="0"/>
              </a:rPr>
              <a:t>Siloed</a:t>
            </a:r>
            <a:r>
              <a:rPr lang="en-US" dirty="0" smtClean="0">
                <a:solidFill>
                  <a:srgbClr val="C00000"/>
                </a:solidFill>
                <a:latin typeface="Times New Roman" panose="02020603050405020304" pitchFamily="18" charset="0"/>
                <a:cs typeface="Times New Roman" panose="02020603050405020304" pitchFamily="18" charset="0"/>
              </a:rPr>
              <a:t> </a:t>
            </a:r>
            <a:r>
              <a:rPr lang="en-US" dirty="0">
                <a:solidFill>
                  <a:srgbClr val="C00000"/>
                </a:solidFill>
                <a:latin typeface="Times New Roman" panose="02020603050405020304" pitchFamily="18" charset="0"/>
                <a:cs typeface="Times New Roman" panose="02020603050405020304" pitchFamily="18" charset="0"/>
              </a:rPr>
              <a:t>Training and Thinking in Methodology</a:t>
            </a:r>
          </a:p>
        </p:txBody>
      </p:sp>
      <p:sp>
        <p:nvSpPr>
          <p:cNvPr id="3" name="Content Placeholder 2"/>
          <p:cNvSpPr>
            <a:spLocks noGrp="1"/>
          </p:cNvSpPr>
          <p:nvPr>
            <p:ph idx="1"/>
          </p:nvPr>
        </p:nvSpPr>
        <p:spPr>
          <a:xfrm>
            <a:off x="552450" y="1476375"/>
            <a:ext cx="10925175" cy="4419600"/>
          </a:xfrm>
        </p:spPr>
        <p:txBody>
          <a:bodyPr>
            <a:normAutofit fontScale="55000" lnSpcReduction="20000"/>
          </a:bodyPr>
          <a:lstStyle/>
          <a:p>
            <a:pPr marL="265169" indent="-265169" algn="just" fontAlgn="auto">
              <a:spcBef>
                <a:spcPts val="0"/>
              </a:spcBef>
              <a:spcAft>
                <a:spcPts val="0"/>
              </a:spcAft>
              <a:buClr>
                <a:srgbClr val="C00000"/>
              </a:buClr>
              <a:buFont typeface="Wingdings 2"/>
              <a:buChar char=""/>
              <a:defRPr/>
            </a:pPr>
            <a:r>
              <a:rPr lang="en-US" dirty="0">
                <a:latin typeface="Times New Roman" panose="02020603050405020304" pitchFamily="18" charset="0"/>
                <a:cs typeface="Times New Roman" panose="02020603050405020304" pitchFamily="18" charset="0"/>
              </a:rPr>
              <a:t>Factors </a:t>
            </a:r>
            <a:r>
              <a:rPr lang="en-US" dirty="0" smtClean="0">
                <a:latin typeface="Times New Roman" panose="02020603050405020304" pitchFamily="18" charset="0"/>
                <a:cs typeface="Times New Roman" panose="02020603050405020304" pitchFamily="18" charset="0"/>
              </a:rPr>
              <a:t>reinforcing </a:t>
            </a:r>
            <a:r>
              <a:rPr lang="en-US" dirty="0">
                <a:latin typeface="Times New Roman" panose="02020603050405020304" pitchFamily="18" charset="0"/>
                <a:cs typeface="Times New Roman" panose="02020603050405020304" pitchFamily="18" charset="0"/>
              </a:rPr>
              <a:t>the </a:t>
            </a:r>
            <a:r>
              <a:rPr lang="en-US" dirty="0" smtClean="0">
                <a:latin typeface="Times New Roman" panose="02020603050405020304" pitchFamily="18" charset="0"/>
                <a:cs typeface="Times New Roman" panose="02020603050405020304" pitchFamily="18" charset="0"/>
              </a:rPr>
              <a:t>status quo:</a:t>
            </a:r>
          </a:p>
          <a:p>
            <a:pPr marL="228594" indent="-228594" algn="just" fontAlgn="auto">
              <a:spcBef>
                <a:spcPts val="0"/>
              </a:spcBef>
              <a:spcAft>
                <a:spcPts val="0"/>
              </a:spcAft>
              <a:buClr>
                <a:srgbClr val="C00000"/>
              </a:buClr>
              <a:buFont typeface="+mj-lt"/>
              <a:buAutoNum type="arabicPeriod"/>
              <a:defRPr/>
            </a:pPr>
            <a:r>
              <a:rPr lang="en-US" b="1" i="1" dirty="0">
                <a:solidFill>
                  <a:srgbClr val="C00000"/>
                </a:solidFill>
                <a:latin typeface="Times New Roman" panose="02020603050405020304" pitchFamily="18" charset="0"/>
                <a:cs typeface="Times New Roman" panose="02020603050405020304" pitchFamily="18" charset="0"/>
              </a:rPr>
              <a:t>The Intellectual Investment</a:t>
            </a:r>
            <a:r>
              <a:rPr lang="en-US" dirty="0">
                <a:latin typeface="Times New Roman" panose="02020603050405020304" pitchFamily="18" charset="0"/>
                <a:cs typeface="Times New Roman" panose="02020603050405020304" pitchFamily="18" charset="0"/>
              </a:rPr>
              <a:t>: Scholars have to invest in different skill sets</a:t>
            </a:r>
            <a:r>
              <a:rPr lang="en-US" dirty="0" smtClean="0">
                <a:latin typeface="Times New Roman" panose="02020603050405020304" pitchFamily="18" charset="0"/>
                <a:cs typeface="Times New Roman" panose="02020603050405020304" pitchFamily="18" charset="0"/>
              </a:rPr>
              <a:t>.</a:t>
            </a:r>
          </a:p>
          <a:p>
            <a:pPr marL="228594" indent="-228594" algn="just" fontAlgn="auto">
              <a:spcBef>
                <a:spcPts val="0"/>
              </a:spcBef>
              <a:spcAft>
                <a:spcPts val="0"/>
              </a:spcAft>
              <a:buClr>
                <a:srgbClr val="C00000"/>
              </a:buClr>
              <a:buFont typeface="+mj-lt"/>
              <a:buAutoNum type="arabicPeriod"/>
              <a:defRPr/>
            </a:pPr>
            <a:r>
              <a:rPr lang="en-US" b="1" i="1" dirty="0">
                <a:solidFill>
                  <a:srgbClr val="C00000"/>
                </a:solidFill>
                <a:latin typeface="Times New Roman" panose="02020603050405020304" pitchFamily="18" charset="0"/>
                <a:cs typeface="Times New Roman" panose="02020603050405020304" pitchFamily="18" charset="0"/>
              </a:rPr>
              <a:t>Training Differences</a:t>
            </a:r>
            <a:r>
              <a:rPr lang="en-US" dirty="0">
                <a:latin typeface="Times New Roman" panose="02020603050405020304" pitchFamily="18" charset="0"/>
                <a:cs typeface="Times New Roman" panose="02020603050405020304" pitchFamily="18" charset="0"/>
              </a:rPr>
              <a:t>: Empirical modelers devote their energies to data collection, measurement, and statistical matters, and formal modelers focus on mathematical rigor</a:t>
            </a:r>
            <a:r>
              <a:rPr lang="en-US" dirty="0" smtClean="0">
                <a:latin typeface="Times New Roman" panose="02020603050405020304" pitchFamily="18" charset="0"/>
                <a:cs typeface="Times New Roman" panose="02020603050405020304" pitchFamily="18" charset="0"/>
              </a:rPr>
              <a:t>.</a:t>
            </a:r>
          </a:p>
          <a:p>
            <a:pPr marL="228594" indent="-228594" algn="just" fontAlgn="auto">
              <a:spcBef>
                <a:spcPts val="0"/>
              </a:spcBef>
              <a:spcAft>
                <a:spcPts val="0"/>
              </a:spcAft>
              <a:buClr>
                <a:srgbClr val="C00000"/>
              </a:buClr>
              <a:buFont typeface="+mj-lt"/>
              <a:buAutoNum type="arabicPeriod"/>
              <a:defRPr/>
            </a:pPr>
            <a:r>
              <a:rPr lang="en-US" b="1" i="1" dirty="0">
                <a:solidFill>
                  <a:srgbClr val="C00000"/>
                </a:solidFill>
                <a:latin typeface="Times New Roman" panose="02020603050405020304" pitchFamily="18" charset="0"/>
                <a:cs typeface="Times New Roman" panose="02020603050405020304" pitchFamily="18" charset="0"/>
              </a:rPr>
              <a:t>Research Practice</a:t>
            </a:r>
            <a:r>
              <a:rPr lang="en-US" dirty="0">
                <a:latin typeface="Times New Roman" panose="02020603050405020304" pitchFamily="18" charset="0"/>
                <a:cs typeface="Times New Roman" panose="02020603050405020304" pitchFamily="18" charset="0"/>
              </a:rPr>
              <a:t>: For empirical modelers, model failures lead to emphasis on additional statistical training or more sophisticated uses of statistics – usually to “patch over” – a model failure. Formal modelers, on the other hand, deal with model controversies by considering alternative mathematical formulations but this is usually done piecemeal</a:t>
            </a:r>
            <a:r>
              <a:rPr lang="en-US" dirty="0" smtClean="0">
                <a:latin typeface="Times New Roman" panose="02020603050405020304" pitchFamily="18" charset="0"/>
                <a:cs typeface="Times New Roman" panose="02020603050405020304" pitchFamily="18" charset="0"/>
              </a:rPr>
              <a:t>.</a:t>
            </a:r>
          </a:p>
          <a:p>
            <a:pPr marL="0" indent="0" algn="just" fontAlgn="auto">
              <a:spcBef>
                <a:spcPts val="0"/>
              </a:spcBef>
              <a:spcAft>
                <a:spcPts val="0"/>
              </a:spcAft>
              <a:buClr>
                <a:srgbClr val="C00000"/>
              </a:buClr>
              <a:buFont typeface="Wingdings 2"/>
              <a:buNone/>
              <a:defRPr/>
            </a:pPr>
            <a:endParaRPr lang="en-US" sz="1800" dirty="0" smtClean="0">
              <a:latin typeface="Times New Roman" panose="02020603050405020304" pitchFamily="18" charset="0"/>
              <a:cs typeface="Times New Roman" panose="02020603050405020304" pitchFamily="18" charset="0"/>
            </a:endParaRPr>
          </a:p>
          <a:p>
            <a:pPr marL="285750" indent="-285750" algn="just" fontAlgn="auto">
              <a:spcBef>
                <a:spcPts val="0"/>
              </a:spcBef>
              <a:spcAft>
                <a:spcPts val="0"/>
              </a:spcAft>
              <a:buClr>
                <a:srgbClr val="C00000"/>
              </a:buClr>
              <a:buSzPct val="100000"/>
              <a:buFont typeface="Wingdings" panose="05000000000000000000" pitchFamily="2" charset="2"/>
              <a:buChar char="q"/>
              <a:defRPr/>
            </a:pPr>
            <a:r>
              <a:rPr lang="en-US" dirty="0">
                <a:latin typeface="Times New Roman" panose="02020603050405020304" pitchFamily="18" charset="0"/>
                <a:cs typeface="Times New Roman" panose="02020603050405020304" pitchFamily="18" charset="0"/>
              </a:rPr>
              <a:t>These implementation challenges are deeply rooted in the academic community – fostered by career incentives – taking years to overcome (Poteete, Janssen, and Ostrom 2010: 18-24). Consequently, “Old habits” learned in graduate school inhibit the desire to make the changes in skill development. But, the situation is worse since many things learned in graduate school tend to become out-of-date by mid-career. </a:t>
            </a:r>
          </a:p>
          <a:p>
            <a:pPr marL="285750" indent="-285750" algn="just" fontAlgn="auto">
              <a:spcBef>
                <a:spcPts val="251"/>
              </a:spcBef>
              <a:spcAft>
                <a:spcPts val="0"/>
              </a:spcAft>
              <a:buClr>
                <a:srgbClr val="C00000"/>
              </a:buClr>
              <a:buSzPct val="100000"/>
              <a:buFont typeface="Wingdings" panose="05000000000000000000" pitchFamily="2" charset="2"/>
              <a:buChar char="q"/>
              <a:defRPr/>
            </a:pPr>
            <a:r>
              <a:rPr lang="en-US" dirty="0">
                <a:latin typeface="Times New Roman" panose="02020603050405020304" pitchFamily="18" charset="0"/>
                <a:cs typeface="Times New Roman" panose="02020603050405020304" pitchFamily="18" charset="0"/>
              </a:rPr>
              <a:t>When methodological instruction reflects these status quo forces, successive generations will only repeat the shortcomings.  Indeed, disciplines failing to provide incentives for this type of risk taking and re-tooling reduce the threat of an</a:t>
            </a:r>
            <a:r>
              <a:rPr lang="en-US" dirty="0" smtClean="0">
                <a:latin typeface="Times New Roman" panose="02020603050405020304" pitchFamily="18" charset="0"/>
                <a:cs typeface="Times New Roman" panose="02020603050405020304" pitchFamily="18" charset="0"/>
              </a:rPr>
              <a:t>:</a:t>
            </a:r>
          </a:p>
          <a:p>
            <a:pPr marL="228594" indent="0" algn="just" fontAlgn="auto">
              <a:spcBef>
                <a:spcPts val="0"/>
              </a:spcBef>
              <a:spcAft>
                <a:spcPts val="0"/>
              </a:spcAft>
              <a:buClr>
                <a:srgbClr val="C00000"/>
              </a:buClr>
              <a:buSzPct val="100000"/>
              <a:buFont typeface="Wingdings 2"/>
              <a:buNone/>
              <a:defRPr/>
            </a:pPr>
            <a:endParaRPr lang="en-US" sz="1800" dirty="0">
              <a:latin typeface="Times New Roman" panose="02020603050405020304" pitchFamily="18" charset="0"/>
              <a:cs typeface="Times New Roman" panose="02020603050405020304" pitchFamily="18" charset="0"/>
            </a:endParaRPr>
          </a:p>
          <a:p>
            <a:pPr marL="914377" indent="-914377" algn="just" fontAlgn="auto">
              <a:spcBef>
                <a:spcPts val="0"/>
              </a:spcBef>
              <a:spcAft>
                <a:spcPts val="0"/>
              </a:spcAft>
              <a:buFont typeface="Wingdings 2"/>
              <a:buNone/>
              <a:tabLst>
                <a:tab pos="9829554" algn="l"/>
                <a:tab pos="10058149" algn="l"/>
              </a:tabLst>
              <a:defRPr/>
            </a:pPr>
            <a:r>
              <a:rPr lang="en-US" dirty="0" smtClean="0">
                <a:latin typeface="Times New Roman" panose="02020603050405020304" pitchFamily="18" charset="0"/>
                <a:cs typeface="Times New Roman" panose="02020603050405020304" pitchFamily="18" charset="0"/>
              </a:rPr>
              <a:t>	</a:t>
            </a:r>
          </a:p>
          <a:p>
            <a:pPr marL="914377" indent="-914377" algn="just" fontAlgn="auto">
              <a:spcBef>
                <a:spcPts val="0"/>
              </a:spcBef>
              <a:spcAft>
                <a:spcPts val="0"/>
              </a:spcAft>
              <a:buFont typeface="Wingdings 2"/>
              <a:buNone/>
              <a:tabLst>
                <a:tab pos="9829554" algn="l"/>
                <a:tab pos="10058149" algn="l"/>
              </a:tabLst>
              <a:defRPr/>
            </a:pPr>
            <a:endParaRPr lang="en-US" sz="1800" dirty="0">
              <a:latin typeface="Times New Roman" panose="02020603050405020304" pitchFamily="18" charset="0"/>
              <a:cs typeface="Times New Roman" panose="02020603050405020304" pitchFamily="18" charset="0"/>
            </a:endParaRPr>
          </a:p>
          <a:p>
            <a:pPr marL="914377" indent="-914377" algn="just" fontAlgn="auto">
              <a:spcBef>
                <a:spcPts val="0"/>
              </a:spcBef>
              <a:spcAft>
                <a:spcPts val="0"/>
              </a:spcAft>
              <a:buFont typeface="Wingdings 2"/>
              <a:buNone/>
              <a:tabLst>
                <a:tab pos="9829554" algn="l"/>
                <a:tab pos="10058149" algn="l"/>
              </a:tabLst>
              <a:defRPr/>
            </a:pPr>
            <a:endParaRPr lang="en-US" sz="1800" dirty="0" smtClean="0">
              <a:latin typeface="Times New Roman" panose="02020603050405020304" pitchFamily="18" charset="0"/>
              <a:cs typeface="Times New Roman" panose="02020603050405020304" pitchFamily="18" charset="0"/>
            </a:endParaRPr>
          </a:p>
          <a:p>
            <a:pPr marL="914377" indent="-914377" algn="just" fontAlgn="auto">
              <a:spcBef>
                <a:spcPts val="0"/>
              </a:spcBef>
              <a:spcAft>
                <a:spcPts val="0"/>
              </a:spcAft>
              <a:buFont typeface="Wingdings 2"/>
              <a:buNone/>
              <a:tabLst>
                <a:tab pos="9829554" algn="l"/>
                <a:tab pos="10058149" algn="l"/>
              </a:tabLst>
              <a:defRPr/>
            </a:pPr>
            <a:endParaRPr lang="en-US" sz="1800" dirty="0">
              <a:latin typeface="Times New Roman" panose="02020603050405020304" pitchFamily="18" charset="0"/>
              <a:cs typeface="Times New Roman" panose="02020603050405020304" pitchFamily="18" charset="0"/>
            </a:endParaRPr>
          </a:p>
          <a:p>
            <a:pPr marL="914377" indent="-914377" algn="just" fontAlgn="auto">
              <a:spcBef>
                <a:spcPts val="0"/>
              </a:spcBef>
              <a:spcAft>
                <a:spcPts val="0"/>
              </a:spcAft>
              <a:buFont typeface="Wingdings 2"/>
              <a:buNone/>
              <a:tabLst>
                <a:tab pos="9829554" algn="l"/>
                <a:tab pos="10058149" algn="l"/>
              </a:tabLst>
              <a:defRPr/>
            </a:pPr>
            <a:endParaRPr lang="en-US" sz="1800" dirty="0" smtClean="0">
              <a:latin typeface="Times New Roman" panose="02020603050405020304" pitchFamily="18" charset="0"/>
              <a:cs typeface="Times New Roman" panose="02020603050405020304" pitchFamily="18" charset="0"/>
            </a:endParaRPr>
          </a:p>
          <a:p>
            <a:pPr marL="914377" indent="-914377" algn="just" fontAlgn="auto">
              <a:spcBef>
                <a:spcPts val="0"/>
              </a:spcBef>
              <a:spcAft>
                <a:spcPts val="0"/>
              </a:spcAft>
              <a:buFont typeface="Wingdings 2"/>
              <a:buNone/>
              <a:tabLst>
                <a:tab pos="9829554" algn="l"/>
                <a:tab pos="10058149" algn="l"/>
              </a:tabLst>
              <a:defRPr/>
            </a:pPr>
            <a:endParaRPr lang="en-US" sz="1800" dirty="0">
              <a:latin typeface="Times New Roman" panose="02020603050405020304" pitchFamily="18" charset="0"/>
              <a:cs typeface="Times New Roman" panose="02020603050405020304" pitchFamily="18" charset="0"/>
            </a:endParaRPr>
          </a:p>
          <a:p>
            <a:pPr marL="914377" indent="-914377" algn="just" fontAlgn="auto">
              <a:spcBef>
                <a:spcPts val="0"/>
              </a:spcBef>
              <a:spcAft>
                <a:spcPts val="0"/>
              </a:spcAft>
              <a:buFont typeface="Wingdings 2"/>
              <a:buNone/>
              <a:tabLst>
                <a:tab pos="9829554" algn="l"/>
                <a:tab pos="10058149" algn="l"/>
              </a:tabLst>
              <a:defRPr/>
            </a:pPr>
            <a:endParaRPr lang="en-US" sz="1800" dirty="0" smtClean="0">
              <a:latin typeface="Times New Roman" panose="02020603050405020304" pitchFamily="18" charset="0"/>
              <a:cs typeface="Times New Roman" panose="02020603050405020304" pitchFamily="18" charset="0"/>
            </a:endParaRPr>
          </a:p>
          <a:p>
            <a:pPr marL="914377" indent="-914377" algn="just" fontAlgn="auto">
              <a:spcBef>
                <a:spcPts val="0"/>
              </a:spcBef>
              <a:spcAft>
                <a:spcPts val="0"/>
              </a:spcAft>
              <a:buFont typeface="Wingdings 2"/>
              <a:buNone/>
              <a:tabLst>
                <a:tab pos="9829554" algn="l"/>
                <a:tab pos="10058149" algn="l"/>
              </a:tabLst>
              <a:defRPr/>
            </a:pPr>
            <a:endParaRPr lang="en-US" sz="1800" dirty="0">
              <a:latin typeface="Times New Roman" panose="02020603050405020304" pitchFamily="18" charset="0"/>
              <a:cs typeface="Times New Roman" panose="02020603050405020304" pitchFamily="18" charset="0"/>
            </a:endParaRPr>
          </a:p>
          <a:p>
            <a:pPr marL="914377" indent="-914377" algn="just" fontAlgn="auto">
              <a:spcBef>
                <a:spcPts val="0"/>
              </a:spcBef>
              <a:spcAft>
                <a:spcPts val="0"/>
              </a:spcAft>
              <a:buFont typeface="Wingdings 2"/>
              <a:buNone/>
              <a:tabLst>
                <a:tab pos="9829554" algn="l"/>
                <a:tab pos="10058149" algn="l"/>
              </a:tabLst>
              <a:defRPr/>
            </a:pPr>
            <a:endParaRPr lang="en-US" sz="1800" dirty="0">
              <a:latin typeface="Times New Roman" panose="02020603050405020304" pitchFamily="18" charset="0"/>
              <a:cs typeface="Times New Roman" panose="02020603050405020304" pitchFamily="18" charset="0"/>
            </a:endParaRPr>
          </a:p>
          <a:p>
            <a:pPr marL="285750" indent="-285750" algn="just" fontAlgn="auto">
              <a:spcBef>
                <a:spcPts val="0"/>
              </a:spcBef>
              <a:spcAft>
                <a:spcPts val="0"/>
              </a:spcAft>
              <a:buClr>
                <a:srgbClr val="C00000"/>
              </a:buClr>
              <a:buSzPct val="100000"/>
              <a:buFont typeface="Wingdings" panose="05000000000000000000" pitchFamily="2" charset="2"/>
              <a:buChar char="q"/>
              <a:defRPr/>
            </a:pPr>
            <a:r>
              <a:rPr lang="en-US" dirty="0">
                <a:latin typeface="Times New Roman" panose="02020603050405020304" pitchFamily="18" charset="0"/>
                <a:cs typeface="Times New Roman" panose="02020603050405020304" pitchFamily="18" charset="0"/>
              </a:rPr>
              <a:t>We now see, and have repeatedly seen, practices unsuitable for addressing complex issues.  Invalid policy prescriptions take place: prediction without basic understanding of how a system under study works is of little scientific or social value</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14340" name="TextBox 3"/>
          <p:cNvSpPr txBox="1">
            <a:spLocks noChangeArrowheads="1"/>
          </p:cNvSpPr>
          <p:nvPr/>
        </p:nvSpPr>
        <p:spPr bwMode="auto">
          <a:xfrm>
            <a:off x="1533525" y="4105275"/>
            <a:ext cx="8686800" cy="1246188"/>
          </a:xfrm>
          <a:prstGeom prst="rect">
            <a:avLst/>
          </a:prstGeom>
          <a:noFill/>
          <a:ln w="9525">
            <a:noFill/>
            <a:miter lim="800000"/>
            <a:headEnd/>
            <a:tailEnd/>
          </a:ln>
        </p:spPr>
        <p:txBody>
          <a:bodyPr>
            <a:spAutoFit/>
          </a:bodyPr>
          <a:lstStyle/>
          <a:p>
            <a:pPr algn="just" defTabSz="914400">
              <a:buClr>
                <a:srgbClr val="F07F09"/>
              </a:buClr>
              <a:buSzPct val="80000"/>
              <a:tabLst>
                <a:tab pos="9828213" algn="l"/>
                <a:tab pos="10056813" algn="l"/>
              </a:tabLst>
            </a:pPr>
            <a:r>
              <a:rPr lang="en-US" sz="1500">
                <a:solidFill>
                  <a:srgbClr val="000000"/>
                </a:solidFill>
                <a:latin typeface="Times New Roman" pitchFamily="18" charset="0"/>
                <a:cs typeface="Times New Roman" pitchFamily="18" charset="0"/>
              </a:rPr>
              <a:t>“assembly-line model of research production that imperils innovative theories and methodologies and, in turn, scientific breakthroughs. One could make the argument that EITM or initiatives like it are unnecessary because the unfettered marketplace of ideas expedites best scientific practices and progress. But, it is precisely because there are significant rigidities (training and otherwise) in the current academic setting (imperfect competition) which makes EITM-type initiatives not only necessary – but imperative (EITM Report 2002: 8).”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2612</TotalTime>
  <Words>5876</Words>
  <Application>Microsoft Office PowerPoint</Application>
  <PresentationFormat>Widescreen</PresentationFormat>
  <Paragraphs>384</Paragraphs>
  <Slides>32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Symbol</vt:lpstr>
      <vt:lpstr>Times New Roman</vt:lpstr>
      <vt:lpstr>Verdana</vt:lpstr>
      <vt:lpstr>Wingdings</vt:lpstr>
      <vt:lpstr>Wingdings 2</vt:lpstr>
      <vt:lpstr>Aspect</vt:lpstr>
      <vt:lpstr>EITM:  Background and Overview  </vt:lpstr>
      <vt:lpstr>Outline</vt:lpstr>
      <vt:lpstr>I. Introduction and Background </vt:lpstr>
      <vt:lpstr>Motivation</vt:lpstr>
      <vt:lpstr>Motivation</vt:lpstr>
      <vt:lpstr>Motivation</vt:lpstr>
      <vt:lpstr>Problem Diagnosis: Compartmentalization,  Siloed Training and Thinking in Methodology</vt:lpstr>
      <vt:lpstr>Problem Diagnosis: Compartmentalization,  Siloed Training and Thinking in Methodology</vt:lpstr>
      <vt:lpstr>Problem Diagnosis: Compartmentalization,  Siloed Training and Thinking in Methodology</vt:lpstr>
      <vt:lpstr>Proposed Remedies</vt:lpstr>
      <vt:lpstr>Deliverables from the 2001 EITM Workshop</vt:lpstr>
      <vt:lpstr>Evaluation: The 2009 EITM Workshop</vt:lpstr>
      <vt:lpstr>II.  EITM Definition and EITM Framework</vt:lpstr>
      <vt:lpstr>EITM Definition and EITM Framework</vt:lpstr>
      <vt:lpstr>EITM Definition and EITM Framework</vt:lpstr>
      <vt:lpstr>III.  EITM: Clarifications</vt:lpstr>
      <vt:lpstr> EITM: Clarifications</vt:lpstr>
      <vt:lpstr>IV.  EITM: Criticisms</vt:lpstr>
      <vt:lpstr>The lack of motivation for EITM</vt:lpstr>
      <vt:lpstr>The lack of motivation for EITM</vt:lpstr>
      <vt:lpstr>The lack of motivation for EITM</vt:lpstr>
      <vt:lpstr>The Usefulness of Models: Points of Agreement </vt:lpstr>
      <vt:lpstr>The Usefulness of Models: Points of Disagreement</vt:lpstr>
      <vt:lpstr>The Usefulness of Models: Points of Disagreement</vt:lpstr>
      <vt:lpstr>EITM and the Hypothetico-Deductive (H-D) Method</vt:lpstr>
      <vt:lpstr>EITM and the Hypothetico-Deductive (H-D) Method</vt:lpstr>
      <vt:lpstr>EITM and the Hypothetico-Deductive (H-D) Method</vt:lpstr>
      <vt:lpstr>          V.  The Benefits of Ensuring a Dialogue Between  Theory and Test</vt:lpstr>
      <vt:lpstr>How EITM Informs Debates</vt:lpstr>
      <vt:lpstr>VI.  Limitations of EITM</vt:lpstr>
      <vt:lpstr>Limitations of EITM</vt:lpstr>
      <vt:lpstr>VII.  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EITM: An Assessment with an Application to Economic Voting</dc:title>
  <dc:creator>Ching-Hsing</dc:creator>
  <cp:lastModifiedBy>Granato, Jim</cp:lastModifiedBy>
  <cp:revision>194</cp:revision>
  <cp:lastPrinted>2014-06-09T17:33:33Z</cp:lastPrinted>
  <dcterms:created xsi:type="dcterms:W3CDTF">2014-04-07T14:37:25Z</dcterms:created>
  <dcterms:modified xsi:type="dcterms:W3CDTF">2016-06-12T17:27:57Z</dcterms:modified>
</cp:coreProperties>
</file>